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56"/>
  </p:notesMasterIdLst>
  <p:sldIdLst>
    <p:sldId id="256" r:id="rId2"/>
    <p:sldId id="363" r:id="rId3"/>
    <p:sldId id="304" r:id="rId4"/>
    <p:sldId id="326" r:id="rId5"/>
    <p:sldId id="297" r:id="rId6"/>
    <p:sldId id="317" r:id="rId7"/>
    <p:sldId id="320" r:id="rId8"/>
    <p:sldId id="318" r:id="rId9"/>
    <p:sldId id="319" r:id="rId10"/>
    <p:sldId id="322" r:id="rId11"/>
    <p:sldId id="321" r:id="rId12"/>
    <p:sldId id="323" r:id="rId13"/>
    <p:sldId id="364" r:id="rId14"/>
    <p:sldId id="324" r:id="rId15"/>
    <p:sldId id="325" r:id="rId16"/>
    <p:sldId id="327" r:id="rId17"/>
    <p:sldId id="286" r:id="rId18"/>
    <p:sldId id="309" r:id="rId19"/>
    <p:sldId id="315" r:id="rId20"/>
    <p:sldId id="294" r:id="rId21"/>
    <p:sldId id="329" r:id="rId22"/>
    <p:sldId id="308" r:id="rId23"/>
    <p:sldId id="328" r:id="rId24"/>
    <p:sldId id="314" r:id="rId25"/>
    <p:sldId id="358" r:id="rId26"/>
    <p:sldId id="330" r:id="rId27"/>
    <p:sldId id="298" r:id="rId28"/>
    <p:sldId id="335" r:id="rId29"/>
    <p:sldId id="336" r:id="rId30"/>
    <p:sldId id="337" r:id="rId31"/>
    <p:sldId id="338" r:id="rId32"/>
    <p:sldId id="360" r:id="rId33"/>
    <p:sldId id="370" r:id="rId34"/>
    <p:sldId id="348" r:id="rId35"/>
    <p:sldId id="365" r:id="rId36"/>
    <p:sldId id="356" r:id="rId37"/>
    <p:sldId id="345" r:id="rId38"/>
    <p:sldId id="347" r:id="rId39"/>
    <p:sldId id="368" r:id="rId40"/>
    <p:sldId id="369" r:id="rId41"/>
    <p:sldId id="334" r:id="rId42"/>
    <p:sldId id="340" r:id="rId43"/>
    <p:sldId id="357" r:id="rId44"/>
    <p:sldId id="339" r:id="rId45"/>
    <p:sldId id="367" r:id="rId46"/>
    <p:sldId id="372" r:id="rId47"/>
    <p:sldId id="371" r:id="rId48"/>
    <p:sldId id="361" r:id="rId49"/>
    <p:sldId id="350" r:id="rId50"/>
    <p:sldId id="352" r:id="rId51"/>
    <p:sldId id="354" r:id="rId52"/>
    <p:sldId id="353" r:id="rId53"/>
    <p:sldId id="355" r:id="rId54"/>
    <p:sldId id="34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B" initials="E"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0000CC"/>
    <a:srgbClr val="FF6600"/>
    <a:srgbClr val="FF9966"/>
    <a:srgbClr val="FFCC99"/>
    <a:srgbClr val="FFCC00"/>
    <a:srgbClr val="FCE934"/>
    <a:srgbClr val="FF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1232" y="32"/>
      </p:cViewPr>
      <p:guideLst>
        <p:guide orient="horz" pos="2160"/>
        <p:guide pos="2880"/>
      </p:guideLst>
    </p:cSldViewPr>
  </p:slideViewPr>
  <p:notesTextViewPr>
    <p:cViewPr>
      <p:scale>
        <a:sx n="1" d="1"/>
        <a:sy n="1" d="1"/>
      </p:scale>
      <p:origin x="0" y="0"/>
    </p:cViewPr>
  </p:notesTextViewPr>
  <p:sorterViewPr>
    <p:cViewPr>
      <p:scale>
        <a:sx n="100" d="100"/>
        <a:sy n="100" d="100"/>
      </p:scale>
      <p:origin x="0" y="-5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DB\Downloads\B71912FB2019XXXXB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lgn="l">
              <a:lnSpc>
                <a:spcPts val="1800"/>
              </a:lnSpc>
              <a:defRPr/>
            </a:pPr>
            <a:r>
              <a:rPr lang="zh-TW" altLang="en-US" dirty="0" smtClean="0">
                <a:latin typeface="微軟正黑體" panose="020B0604030504040204" pitchFamily="34" charset="-120"/>
                <a:ea typeface="微軟正黑體" panose="020B0604030504040204" pitchFamily="34" charset="-120"/>
              </a:rPr>
              <a:t>四個主要行業</a:t>
            </a:r>
            <a:endParaRPr lang="en-US" altLang="zh-TW" dirty="0" smtClean="0">
              <a:latin typeface="微軟正黑體" panose="020B0604030504040204" pitchFamily="34" charset="-120"/>
              <a:ea typeface="微軟正黑體" panose="020B0604030504040204" pitchFamily="34" charset="-120"/>
            </a:endParaRPr>
          </a:p>
          <a:p>
            <a:pPr algn="l">
              <a:lnSpc>
                <a:spcPts val="1800"/>
              </a:lnSpc>
              <a:defRPr/>
            </a:pPr>
            <a:r>
              <a:rPr lang="zh-TW" altLang="en-US" sz="1300" b="0" dirty="0" smtClean="0">
                <a:latin typeface="微軟正黑體" panose="020B0604030504040204" pitchFamily="34" charset="-120"/>
                <a:ea typeface="微軟正黑體" panose="020B0604030504040204" pitchFamily="34" charset="-120"/>
              </a:rPr>
              <a:t>佔本地總就業人數百分比</a:t>
            </a:r>
            <a:r>
              <a:rPr lang="zh-TW" altLang="en-US" sz="1300" b="0" baseline="0" dirty="0" smtClean="0">
                <a:latin typeface="微軟正黑體" panose="020B0604030504040204" pitchFamily="34" charset="-120"/>
                <a:ea typeface="微軟正黑體" panose="020B0604030504040204" pitchFamily="34" charset="-120"/>
              </a:rPr>
              <a:t> </a:t>
            </a:r>
            <a:r>
              <a:rPr lang="en-US" altLang="zh-TW" sz="1300" b="0" dirty="0" smtClean="0">
                <a:latin typeface="微軟正黑體" panose="020B0604030504040204" pitchFamily="34" charset="-120"/>
                <a:ea typeface="微軟正黑體" panose="020B0604030504040204" pitchFamily="34" charset="-120"/>
              </a:rPr>
              <a:t>(%)</a:t>
            </a:r>
            <a:endParaRPr lang="zh-HK" altLang="en-US" sz="1300" b="0" dirty="0">
              <a:latin typeface="微軟正黑體" panose="020B0604030504040204" pitchFamily="34" charset="-120"/>
              <a:ea typeface="微軟正黑體" panose="020B0604030504040204" pitchFamily="34" charset="-120"/>
            </a:endParaRPr>
          </a:p>
        </c:rich>
      </c:tx>
      <c:layout>
        <c:manualLayout>
          <c:xMode val="edge"/>
          <c:yMode val="edge"/>
          <c:x val="0.22205001490216097"/>
          <c:y val="5.7585321637542909E-2"/>
        </c:manualLayout>
      </c:layout>
      <c:overlay val="0"/>
    </c:title>
    <c:autoTitleDeleted val="0"/>
    <c:plotArea>
      <c:layout>
        <c:manualLayout>
          <c:layoutTarget val="inner"/>
          <c:xMode val="edge"/>
          <c:yMode val="edge"/>
          <c:x val="0.12288657223763404"/>
          <c:y val="0.26112421170880756"/>
          <c:w val="0.47475693228165966"/>
          <c:h val="0.65410662409735998"/>
        </c:manualLayout>
      </c:layout>
      <c:pieChart>
        <c:varyColors val="1"/>
        <c:ser>
          <c:idx val="0"/>
          <c:order val="0"/>
          <c:explosion val="4"/>
          <c:dPt>
            <c:idx val="0"/>
            <c:bubble3D val="0"/>
            <c:spPr>
              <a:solidFill>
                <a:srgbClr val="FFCC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D01-40E6-9A50-751AC0FF959D}"/>
              </c:ext>
            </c:extLst>
          </c:dPt>
          <c:dPt>
            <c:idx val="1"/>
            <c:bubble3D val="0"/>
            <c:spPr>
              <a:solidFill>
                <a:srgbClr val="FFCC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D01-40E6-9A50-751AC0FF959D}"/>
              </c:ext>
            </c:extLst>
          </c:dPt>
          <c:dPt>
            <c:idx val="2"/>
            <c:bubble3D val="0"/>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D01-40E6-9A50-751AC0FF959D}"/>
              </c:ext>
            </c:extLst>
          </c:dPt>
          <c:dPt>
            <c:idx val="3"/>
            <c:bubble3D val="0"/>
            <c:spPr>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D01-40E6-9A50-751AC0FF959D}"/>
              </c:ext>
            </c:extLst>
          </c:dPt>
          <c:dPt>
            <c:idx val="4"/>
            <c:bubble3D val="0"/>
            <c:spPr>
              <a:solidFill>
                <a:srgbClr val="9933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D01-40E6-9A50-751AC0FF959D}"/>
              </c:ext>
            </c:extLst>
          </c:dPt>
          <c:dLbls>
            <c:dLbl>
              <c:idx val="0"/>
              <c:layout>
                <c:manualLayout>
                  <c:x val="-7.3639712438686713E-3"/>
                  <c:y val="1.0788746037112494E-2"/>
                </c:manualLayout>
              </c:layout>
              <c:tx>
                <c:rich>
                  <a:bodyPr/>
                  <a:lstStyle/>
                  <a:p>
                    <a:r>
                      <a:rPr lang="en-US" altLang="zh-HK" dirty="0" smtClean="0"/>
                      <a:t>6.8</a:t>
                    </a:r>
                    <a:endParaRPr lang="en-US" altLang="zh-HK"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01-40E6-9A50-751AC0FF959D}"/>
                </c:ext>
              </c:extLst>
            </c:dLbl>
            <c:dLbl>
              <c:idx val="1"/>
              <c:layout>
                <c:manualLayout>
                  <c:x val="-5.2508263037436822E-3"/>
                  <c:y val="2.8753269284777269E-2"/>
                </c:manualLayout>
              </c:layout>
              <c:tx>
                <c:rich>
                  <a:bodyPr/>
                  <a:lstStyle/>
                  <a:p>
                    <a:r>
                      <a:rPr lang="en-US" altLang="zh-HK" dirty="0" smtClean="0"/>
                      <a:t>6.6</a:t>
                    </a:r>
                    <a:endParaRPr lang="en-US" altLang="zh-HK"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01-40E6-9A50-751AC0FF959D}"/>
                </c:ext>
              </c:extLst>
            </c:dLbl>
            <c:dLbl>
              <c:idx val="2"/>
              <c:layout>
                <c:manualLayout>
                  <c:x val="-1.5680693484248654E-2"/>
                  <c:y val="-3.5163320417255534E-2"/>
                </c:manualLayout>
              </c:layout>
              <c:tx>
                <c:rich>
                  <a:bodyPr/>
                  <a:lstStyle/>
                  <a:p>
                    <a:r>
                      <a:rPr lang="en-US" altLang="zh-HK" dirty="0" smtClean="0"/>
                      <a:t>18.6</a:t>
                    </a:r>
                    <a:endParaRPr lang="en-US" altLang="zh-HK"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D01-40E6-9A50-751AC0FF959D}"/>
                </c:ext>
              </c:extLst>
            </c:dLbl>
            <c:dLbl>
              <c:idx val="3"/>
              <c:layout>
                <c:manualLayout>
                  <c:x val="-3.98439973087664E-3"/>
                  <c:y val="-8.6652873017280981E-3"/>
                </c:manualLayout>
              </c:layout>
              <c:tx>
                <c:rich>
                  <a:bodyPr/>
                  <a:lstStyle/>
                  <a:p>
                    <a:r>
                      <a:rPr lang="en-US" altLang="zh-HK" dirty="0" smtClean="0"/>
                      <a:t>14.2</a:t>
                    </a:r>
                    <a:endParaRPr lang="en-US" altLang="zh-HK"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D01-40E6-9A50-751AC0FF959D}"/>
                </c:ext>
              </c:extLst>
            </c:dLbl>
            <c:dLbl>
              <c:idx val="4"/>
              <c:layout>
                <c:manualLayout>
                  <c:x val="1.8250982010242896E-2"/>
                  <c:y val="8.1609339704370787E-2"/>
                </c:manualLayout>
              </c:layout>
              <c:tx>
                <c:rich>
                  <a:bodyPr/>
                  <a:lstStyle/>
                  <a:p>
                    <a:r>
                      <a:rPr lang="en-US" altLang="zh-HK" dirty="0" smtClean="0"/>
                      <a:t>53.7</a:t>
                    </a:r>
                    <a:endParaRPr lang="en-US" altLang="zh-HK"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D01-40E6-9A50-751AC0FF959D}"/>
                </c:ext>
              </c:extLst>
            </c:dLbl>
            <c:spPr>
              <a:noFill/>
              <a:ln>
                <a:noFill/>
              </a:ln>
              <a:effectLst/>
            </c:sp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工作表1!$A$1:$A$5</c:f>
              <c:strCache>
                <c:ptCount val="5"/>
                <c:pt idx="0">
                  <c:v>金融服務</c:v>
                </c:pt>
                <c:pt idx="1">
                  <c:v>旅遊</c:v>
                </c:pt>
                <c:pt idx="2">
                  <c:v>貿易及物流</c:v>
                </c:pt>
                <c:pt idx="3">
                  <c:v>專業服務及其他工商業支援服務</c:v>
                </c:pt>
                <c:pt idx="4">
                  <c:v>其他</c:v>
                </c:pt>
              </c:strCache>
            </c:strRef>
          </c:cat>
          <c:val>
            <c:numRef>
              <c:f>工作表1!$B$1:$B$5</c:f>
              <c:numCache>
                <c:formatCode>0.00%</c:formatCode>
                <c:ptCount val="5"/>
                <c:pt idx="0">
                  <c:v>6.8000000000000005E-2</c:v>
                </c:pt>
                <c:pt idx="1">
                  <c:v>6.6000000000000003E-2</c:v>
                </c:pt>
                <c:pt idx="2">
                  <c:v>0.186</c:v>
                </c:pt>
                <c:pt idx="3">
                  <c:v>0.14199999999999999</c:v>
                </c:pt>
                <c:pt idx="4">
                  <c:v>0.53700000000000003</c:v>
                </c:pt>
              </c:numCache>
            </c:numRef>
          </c:val>
          <c:extLst>
            <c:ext xmlns:c16="http://schemas.microsoft.com/office/drawing/2014/chart" uri="{C3380CC4-5D6E-409C-BE32-E72D297353CC}">
              <c16:uniqueId val="{0000000A-8D01-40E6-9A50-751AC0FF959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0E054-7277-4E04-A902-C67A884353F7}"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zh-TW" altLang="en-US"/>
        </a:p>
      </dgm:t>
    </dgm:pt>
    <dgm:pt modelId="{388DD9EE-5F78-43A8-A062-3BC8382B68EE}">
      <dgm:prSet phldrT="[文字]" custT="1"/>
      <dgm:spPr/>
      <dgm:t>
        <a:bodyPr/>
        <a:lstStyle/>
        <a:p>
          <a:r>
            <a:rPr lang="en-US" altLang="zh-TW" sz="2800" dirty="0" smtClean="0"/>
            <a:t>I. </a:t>
          </a:r>
          <a:r>
            <a:rPr lang="zh-TW" altLang="en-US" sz="2800" dirty="0" smtClean="0"/>
            <a:t>香港經濟有哪些特點</a:t>
          </a:r>
          <a:r>
            <a:rPr lang="en-US" altLang="zh-TW" sz="2800" dirty="0" smtClean="0"/>
            <a:t>?</a:t>
          </a:r>
          <a:endParaRPr lang="zh-TW" altLang="en-US" sz="2800" dirty="0"/>
        </a:p>
      </dgm:t>
    </dgm:pt>
    <dgm:pt modelId="{CBF4D648-4C32-4B82-AE56-EC8D56921FA2}" type="parTrans" cxnId="{8918D0F3-EBE9-427B-BDC1-825B6E1479DD}">
      <dgm:prSet/>
      <dgm:spPr/>
      <dgm:t>
        <a:bodyPr/>
        <a:lstStyle/>
        <a:p>
          <a:endParaRPr lang="zh-TW" altLang="en-US"/>
        </a:p>
      </dgm:t>
    </dgm:pt>
    <dgm:pt modelId="{63BA2598-207E-4E64-B3A9-85A6D0EBB651}" type="sibTrans" cxnId="{8918D0F3-EBE9-427B-BDC1-825B6E1479DD}">
      <dgm:prSet/>
      <dgm:spPr/>
      <dgm:t>
        <a:bodyPr/>
        <a:lstStyle/>
        <a:p>
          <a:endParaRPr lang="zh-TW" altLang="en-US"/>
        </a:p>
      </dgm:t>
    </dgm:pt>
    <dgm:pt modelId="{7C7ADDCF-7575-4303-A238-0E07D44FD43A}">
      <dgm:prSet phldrT="[文字]" custT="1"/>
      <dgm:spPr/>
      <dgm:t>
        <a:bodyPr/>
        <a:lstStyle/>
        <a:p>
          <a:pPr>
            <a:tabLst/>
          </a:pPr>
          <a:r>
            <a:rPr lang="en-US" altLang="zh-TW" sz="2400" dirty="0" smtClean="0"/>
            <a:t>II. </a:t>
          </a:r>
          <a:r>
            <a:rPr lang="zh-TW" altLang="en-US" sz="2400" dirty="0" smtClean="0"/>
            <a:t>疫情下世界各地發生甚麽事情</a:t>
          </a:r>
          <a:r>
            <a:rPr lang="en-US" altLang="zh-TW" sz="2400" dirty="0" smtClean="0"/>
            <a:t>?</a:t>
          </a:r>
          <a:endParaRPr lang="zh-TW" altLang="en-US" sz="2400" dirty="0"/>
        </a:p>
      </dgm:t>
    </dgm:pt>
    <dgm:pt modelId="{BEA1DE5E-EC58-45DB-927E-0DDFC9A9E013}" type="parTrans" cxnId="{2B537DF6-769F-4500-A98F-84E191EBECB5}">
      <dgm:prSet/>
      <dgm:spPr/>
      <dgm:t>
        <a:bodyPr/>
        <a:lstStyle/>
        <a:p>
          <a:endParaRPr lang="zh-TW" altLang="en-US"/>
        </a:p>
      </dgm:t>
    </dgm:pt>
    <dgm:pt modelId="{210BE2E0-5541-4DB3-8B5F-DF90874FD441}" type="sibTrans" cxnId="{2B537DF6-769F-4500-A98F-84E191EBECB5}">
      <dgm:prSet/>
      <dgm:spPr/>
      <dgm:t>
        <a:bodyPr/>
        <a:lstStyle/>
        <a:p>
          <a:endParaRPr lang="zh-TW" altLang="en-US"/>
        </a:p>
      </dgm:t>
    </dgm:pt>
    <dgm:pt modelId="{BFBAB685-B923-4633-8D1F-9C2FCDCE1C76}">
      <dgm:prSet phldrT="[文字]" custT="1"/>
      <dgm:spPr/>
      <dgm:t>
        <a:bodyPr/>
        <a:lstStyle/>
        <a:p>
          <a:r>
            <a:rPr lang="en-US" altLang="zh-TW" sz="2400" dirty="0" smtClean="0"/>
            <a:t>III. </a:t>
          </a:r>
          <a:r>
            <a:rPr lang="zh-TW" altLang="en-US" sz="2400" dirty="0" smtClean="0"/>
            <a:t>對香港經濟有甚麽影響</a:t>
          </a:r>
          <a:r>
            <a:rPr lang="en-US" altLang="zh-TW" sz="2400" dirty="0" smtClean="0"/>
            <a:t>? </a:t>
          </a:r>
        </a:p>
        <a:p>
          <a:r>
            <a:rPr lang="zh-TW" altLang="en-US" sz="2400" dirty="0" smtClean="0"/>
            <a:t>（可從哪些經濟指標反映</a:t>
          </a:r>
          <a:r>
            <a:rPr lang="en-US" altLang="zh-TW" sz="2400" dirty="0" smtClean="0"/>
            <a:t>?</a:t>
          </a:r>
          <a:r>
            <a:rPr lang="zh-TW" altLang="en-US" sz="2400" dirty="0" smtClean="0"/>
            <a:t>可用甚麼經濟模型分析</a:t>
          </a:r>
          <a:r>
            <a:rPr lang="en-US" altLang="zh-TW" sz="2400" dirty="0" smtClean="0"/>
            <a:t>?</a:t>
          </a:r>
          <a:r>
            <a:rPr lang="zh-TW" altLang="en-US" sz="2400" dirty="0" smtClean="0"/>
            <a:t>）</a:t>
          </a:r>
          <a:endParaRPr lang="zh-TW" altLang="en-US" sz="2400" dirty="0"/>
        </a:p>
      </dgm:t>
    </dgm:pt>
    <dgm:pt modelId="{338D10D4-C7F0-4121-8EFE-2EE6EDDBC3E4}" type="parTrans" cxnId="{17322321-CD77-4991-9A89-A03669E5DE74}">
      <dgm:prSet/>
      <dgm:spPr/>
      <dgm:t>
        <a:bodyPr/>
        <a:lstStyle/>
        <a:p>
          <a:endParaRPr lang="zh-TW" altLang="en-US"/>
        </a:p>
      </dgm:t>
    </dgm:pt>
    <dgm:pt modelId="{51A974B7-A1AA-4257-8FFD-1011B3CC5C07}" type="sibTrans" cxnId="{17322321-CD77-4991-9A89-A03669E5DE74}">
      <dgm:prSet/>
      <dgm:spPr/>
      <dgm:t>
        <a:bodyPr/>
        <a:lstStyle/>
        <a:p>
          <a:endParaRPr lang="zh-TW" altLang="en-US"/>
        </a:p>
      </dgm:t>
    </dgm:pt>
    <dgm:pt modelId="{D35ECD31-4242-4373-9B29-DE06E6B2398A}" type="pres">
      <dgm:prSet presAssocID="{1C90E054-7277-4E04-A902-C67A884353F7}" presName="outerComposite" presStyleCnt="0">
        <dgm:presLayoutVars>
          <dgm:chMax val="5"/>
          <dgm:dir/>
          <dgm:resizeHandles val="exact"/>
        </dgm:presLayoutVars>
      </dgm:prSet>
      <dgm:spPr/>
      <dgm:t>
        <a:bodyPr/>
        <a:lstStyle/>
        <a:p>
          <a:endParaRPr lang="zh-TW" altLang="en-US"/>
        </a:p>
      </dgm:t>
    </dgm:pt>
    <dgm:pt modelId="{551DDC88-7125-42D1-B158-EABFE3A4BD5F}" type="pres">
      <dgm:prSet presAssocID="{1C90E054-7277-4E04-A902-C67A884353F7}" presName="dummyMaxCanvas" presStyleCnt="0">
        <dgm:presLayoutVars/>
      </dgm:prSet>
      <dgm:spPr/>
      <dgm:t>
        <a:bodyPr/>
        <a:lstStyle/>
        <a:p>
          <a:endParaRPr lang="zh-HK" altLang="en-US"/>
        </a:p>
      </dgm:t>
    </dgm:pt>
    <dgm:pt modelId="{8B027BF0-A45C-49DF-86EC-C852DE3021C5}" type="pres">
      <dgm:prSet presAssocID="{1C90E054-7277-4E04-A902-C67A884353F7}" presName="ThreeNodes_1" presStyleLbl="node1" presStyleIdx="0" presStyleCnt="3" custScaleX="108231" custScaleY="87570" custLinFactNeighborX="154" custLinFactNeighborY="6511">
        <dgm:presLayoutVars>
          <dgm:bulletEnabled val="1"/>
        </dgm:presLayoutVars>
      </dgm:prSet>
      <dgm:spPr/>
      <dgm:t>
        <a:bodyPr/>
        <a:lstStyle/>
        <a:p>
          <a:endParaRPr lang="zh-TW" altLang="en-US"/>
        </a:p>
      </dgm:t>
    </dgm:pt>
    <dgm:pt modelId="{E7173154-EC2D-43E5-AD49-FCBF35FD4046}" type="pres">
      <dgm:prSet presAssocID="{1C90E054-7277-4E04-A902-C67A884353F7}" presName="ThreeNodes_2" presStyleLbl="node1" presStyleIdx="1" presStyleCnt="3" custScaleX="105961" custScaleY="84239" custLinFactNeighborY="-5063">
        <dgm:presLayoutVars>
          <dgm:bulletEnabled val="1"/>
        </dgm:presLayoutVars>
      </dgm:prSet>
      <dgm:spPr/>
      <dgm:t>
        <a:bodyPr/>
        <a:lstStyle/>
        <a:p>
          <a:endParaRPr lang="zh-TW" altLang="en-US"/>
        </a:p>
      </dgm:t>
    </dgm:pt>
    <dgm:pt modelId="{8DF8FBDD-F7E0-4706-8773-FDFD5DF54986}" type="pres">
      <dgm:prSet presAssocID="{1C90E054-7277-4E04-A902-C67A884353F7}" presName="ThreeNodes_3" presStyleLbl="node1" presStyleIdx="2" presStyleCnt="3" custScaleY="128843" custLinFactNeighborX="0" custLinFactNeighborY="4245">
        <dgm:presLayoutVars>
          <dgm:bulletEnabled val="1"/>
        </dgm:presLayoutVars>
      </dgm:prSet>
      <dgm:spPr/>
      <dgm:t>
        <a:bodyPr/>
        <a:lstStyle/>
        <a:p>
          <a:endParaRPr lang="zh-TW" altLang="en-US"/>
        </a:p>
      </dgm:t>
    </dgm:pt>
    <dgm:pt modelId="{142A3448-DF99-46BA-B7DD-F5AA9E118A1A}" type="pres">
      <dgm:prSet presAssocID="{1C90E054-7277-4E04-A902-C67A884353F7}" presName="ThreeConn_1-2" presStyleLbl="fgAccFollowNode1" presStyleIdx="0" presStyleCnt="2" custScaleY="100000">
        <dgm:presLayoutVars>
          <dgm:bulletEnabled val="1"/>
        </dgm:presLayoutVars>
      </dgm:prSet>
      <dgm:spPr/>
      <dgm:t>
        <a:bodyPr/>
        <a:lstStyle/>
        <a:p>
          <a:endParaRPr lang="zh-TW" altLang="en-US"/>
        </a:p>
      </dgm:t>
    </dgm:pt>
    <dgm:pt modelId="{402734F8-8A80-4D18-A318-0E7D1F09168F}" type="pres">
      <dgm:prSet presAssocID="{1C90E054-7277-4E04-A902-C67A884353F7}" presName="ThreeConn_2-3" presStyleLbl="fgAccFollowNode1" presStyleIdx="1" presStyleCnt="2">
        <dgm:presLayoutVars>
          <dgm:bulletEnabled val="1"/>
        </dgm:presLayoutVars>
      </dgm:prSet>
      <dgm:spPr/>
      <dgm:t>
        <a:bodyPr/>
        <a:lstStyle/>
        <a:p>
          <a:endParaRPr lang="zh-TW" altLang="en-US"/>
        </a:p>
      </dgm:t>
    </dgm:pt>
    <dgm:pt modelId="{16C34EF0-9CB7-41FF-B2E3-4C4A57B37F96}" type="pres">
      <dgm:prSet presAssocID="{1C90E054-7277-4E04-A902-C67A884353F7}" presName="ThreeNodes_1_text" presStyleLbl="node1" presStyleIdx="2" presStyleCnt="3">
        <dgm:presLayoutVars>
          <dgm:bulletEnabled val="1"/>
        </dgm:presLayoutVars>
      </dgm:prSet>
      <dgm:spPr/>
      <dgm:t>
        <a:bodyPr/>
        <a:lstStyle/>
        <a:p>
          <a:endParaRPr lang="zh-TW" altLang="en-US"/>
        </a:p>
      </dgm:t>
    </dgm:pt>
    <dgm:pt modelId="{CA725ABB-18A2-4D21-A2A9-9C3BC7A07E51}" type="pres">
      <dgm:prSet presAssocID="{1C90E054-7277-4E04-A902-C67A884353F7}" presName="ThreeNodes_2_text" presStyleLbl="node1" presStyleIdx="2" presStyleCnt="3">
        <dgm:presLayoutVars>
          <dgm:bulletEnabled val="1"/>
        </dgm:presLayoutVars>
      </dgm:prSet>
      <dgm:spPr/>
      <dgm:t>
        <a:bodyPr/>
        <a:lstStyle/>
        <a:p>
          <a:endParaRPr lang="zh-TW" altLang="en-US"/>
        </a:p>
      </dgm:t>
    </dgm:pt>
    <dgm:pt modelId="{BF8C7AD1-8E53-4474-ABCF-C7A73F0E7CA2}" type="pres">
      <dgm:prSet presAssocID="{1C90E054-7277-4E04-A902-C67A884353F7}" presName="ThreeNodes_3_text" presStyleLbl="node1" presStyleIdx="2" presStyleCnt="3">
        <dgm:presLayoutVars>
          <dgm:bulletEnabled val="1"/>
        </dgm:presLayoutVars>
      </dgm:prSet>
      <dgm:spPr/>
      <dgm:t>
        <a:bodyPr/>
        <a:lstStyle/>
        <a:p>
          <a:endParaRPr lang="zh-TW" altLang="en-US"/>
        </a:p>
      </dgm:t>
    </dgm:pt>
  </dgm:ptLst>
  <dgm:cxnLst>
    <dgm:cxn modelId="{106F676A-5B6A-4BEB-ACC2-6BFCF498D392}" type="presOf" srcId="{7C7ADDCF-7575-4303-A238-0E07D44FD43A}" destId="{CA725ABB-18A2-4D21-A2A9-9C3BC7A07E51}" srcOrd="1" destOrd="0" presId="urn:microsoft.com/office/officeart/2005/8/layout/vProcess5"/>
    <dgm:cxn modelId="{D8301CE0-6064-4587-A50F-9124E3A52F5B}" type="presOf" srcId="{7C7ADDCF-7575-4303-A238-0E07D44FD43A}" destId="{E7173154-EC2D-43E5-AD49-FCBF35FD4046}" srcOrd="0" destOrd="0" presId="urn:microsoft.com/office/officeart/2005/8/layout/vProcess5"/>
    <dgm:cxn modelId="{63043118-3281-461E-8902-4428E1B07802}" type="presOf" srcId="{210BE2E0-5541-4DB3-8B5F-DF90874FD441}" destId="{402734F8-8A80-4D18-A318-0E7D1F09168F}" srcOrd="0" destOrd="0" presId="urn:microsoft.com/office/officeart/2005/8/layout/vProcess5"/>
    <dgm:cxn modelId="{F066AE99-B5F0-418F-89B6-30CDEB27E955}" type="presOf" srcId="{BFBAB685-B923-4633-8D1F-9C2FCDCE1C76}" destId="{BF8C7AD1-8E53-4474-ABCF-C7A73F0E7CA2}" srcOrd="1" destOrd="0" presId="urn:microsoft.com/office/officeart/2005/8/layout/vProcess5"/>
    <dgm:cxn modelId="{26567048-FEF1-4C29-99E3-4754DFDA4201}" type="presOf" srcId="{388DD9EE-5F78-43A8-A062-3BC8382B68EE}" destId="{16C34EF0-9CB7-41FF-B2E3-4C4A57B37F96}" srcOrd="1" destOrd="0" presId="urn:microsoft.com/office/officeart/2005/8/layout/vProcess5"/>
    <dgm:cxn modelId="{17322321-CD77-4991-9A89-A03669E5DE74}" srcId="{1C90E054-7277-4E04-A902-C67A884353F7}" destId="{BFBAB685-B923-4633-8D1F-9C2FCDCE1C76}" srcOrd="2" destOrd="0" parTransId="{338D10D4-C7F0-4121-8EFE-2EE6EDDBC3E4}" sibTransId="{51A974B7-A1AA-4257-8FFD-1011B3CC5C07}"/>
    <dgm:cxn modelId="{E63E6DF5-65CF-47B0-848E-FE91F59A497E}" type="presOf" srcId="{1C90E054-7277-4E04-A902-C67A884353F7}" destId="{D35ECD31-4242-4373-9B29-DE06E6B2398A}" srcOrd="0" destOrd="0" presId="urn:microsoft.com/office/officeart/2005/8/layout/vProcess5"/>
    <dgm:cxn modelId="{2B537DF6-769F-4500-A98F-84E191EBECB5}" srcId="{1C90E054-7277-4E04-A902-C67A884353F7}" destId="{7C7ADDCF-7575-4303-A238-0E07D44FD43A}" srcOrd="1" destOrd="0" parTransId="{BEA1DE5E-EC58-45DB-927E-0DDFC9A9E013}" sibTransId="{210BE2E0-5541-4DB3-8B5F-DF90874FD441}"/>
    <dgm:cxn modelId="{19C3C7BE-05A6-4083-A485-AC00623D6816}" type="presOf" srcId="{BFBAB685-B923-4633-8D1F-9C2FCDCE1C76}" destId="{8DF8FBDD-F7E0-4706-8773-FDFD5DF54986}" srcOrd="0" destOrd="0" presId="urn:microsoft.com/office/officeart/2005/8/layout/vProcess5"/>
    <dgm:cxn modelId="{8918D0F3-EBE9-427B-BDC1-825B6E1479DD}" srcId="{1C90E054-7277-4E04-A902-C67A884353F7}" destId="{388DD9EE-5F78-43A8-A062-3BC8382B68EE}" srcOrd="0" destOrd="0" parTransId="{CBF4D648-4C32-4B82-AE56-EC8D56921FA2}" sibTransId="{63BA2598-207E-4E64-B3A9-85A6D0EBB651}"/>
    <dgm:cxn modelId="{B5DE4402-3839-4AF0-9A0E-1D7DEDAAFEB0}" type="presOf" srcId="{63BA2598-207E-4E64-B3A9-85A6D0EBB651}" destId="{142A3448-DF99-46BA-B7DD-F5AA9E118A1A}" srcOrd="0" destOrd="0" presId="urn:microsoft.com/office/officeart/2005/8/layout/vProcess5"/>
    <dgm:cxn modelId="{AA4565A7-19CA-4DC4-B145-0A4C62C75AAE}" type="presOf" srcId="{388DD9EE-5F78-43A8-A062-3BC8382B68EE}" destId="{8B027BF0-A45C-49DF-86EC-C852DE3021C5}" srcOrd="0" destOrd="0" presId="urn:microsoft.com/office/officeart/2005/8/layout/vProcess5"/>
    <dgm:cxn modelId="{3619B5F5-5A39-4B8E-85EF-580030A7B895}" type="presParOf" srcId="{D35ECD31-4242-4373-9B29-DE06E6B2398A}" destId="{551DDC88-7125-42D1-B158-EABFE3A4BD5F}" srcOrd="0" destOrd="0" presId="urn:microsoft.com/office/officeart/2005/8/layout/vProcess5"/>
    <dgm:cxn modelId="{0ABBF14C-E41C-4E0C-B714-D75CF6D01969}" type="presParOf" srcId="{D35ECD31-4242-4373-9B29-DE06E6B2398A}" destId="{8B027BF0-A45C-49DF-86EC-C852DE3021C5}" srcOrd="1" destOrd="0" presId="urn:microsoft.com/office/officeart/2005/8/layout/vProcess5"/>
    <dgm:cxn modelId="{F712F8D2-5038-4113-AE05-9EA830A6EBAF}" type="presParOf" srcId="{D35ECD31-4242-4373-9B29-DE06E6B2398A}" destId="{E7173154-EC2D-43E5-AD49-FCBF35FD4046}" srcOrd="2" destOrd="0" presId="urn:microsoft.com/office/officeart/2005/8/layout/vProcess5"/>
    <dgm:cxn modelId="{ED09C9AD-34D5-449B-A1CE-F2CC4FE57B6A}" type="presParOf" srcId="{D35ECD31-4242-4373-9B29-DE06E6B2398A}" destId="{8DF8FBDD-F7E0-4706-8773-FDFD5DF54986}" srcOrd="3" destOrd="0" presId="urn:microsoft.com/office/officeart/2005/8/layout/vProcess5"/>
    <dgm:cxn modelId="{54245DEA-6B71-4972-B600-E07DEA065EA1}" type="presParOf" srcId="{D35ECD31-4242-4373-9B29-DE06E6B2398A}" destId="{142A3448-DF99-46BA-B7DD-F5AA9E118A1A}" srcOrd="4" destOrd="0" presId="urn:microsoft.com/office/officeart/2005/8/layout/vProcess5"/>
    <dgm:cxn modelId="{B5CC5E94-1ABB-4F00-9EA9-501857F71F1E}" type="presParOf" srcId="{D35ECD31-4242-4373-9B29-DE06E6B2398A}" destId="{402734F8-8A80-4D18-A318-0E7D1F09168F}" srcOrd="5" destOrd="0" presId="urn:microsoft.com/office/officeart/2005/8/layout/vProcess5"/>
    <dgm:cxn modelId="{282691BB-A593-4AE7-BAA2-CB2005A59B26}" type="presParOf" srcId="{D35ECD31-4242-4373-9B29-DE06E6B2398A}" destId="{16C34EF0-9CB7-41FF-B2E3-4C4A57B37F96}" srcOrd="6" destOrd="0" presId="urn:microsoft.com/office/officeart/2005/8/layout/vProcess5"/>
    <dgm:cxn modelId="{213219DA-4DB4-424B-85CB-6693A397CC59}" type="presParOf" srcId="{D35ECD31-4242-4373-9B29-DE06E6B2398A}" destId="{CA725ABB-18A2-4D21-A2A9-9C3BC7A07E51}" srcOrd="7" destOrd="0" presId="urn:microsoft.com/office/officeart/2005/8/layout/vProcess5"/>
    <dgm:cxn modelId="{3D4EA40A-2E1E-4B46-B02E-45F3592FBC88}" type="presParOf" srcId="{D35ECD31-4242-4373-9B29-DE06E6B2398A}" destId="{BF8C7AD1-8E53-4474-ABCF-C7A73F0E7CA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27BF0-A45C-49DF-86EC-C852DE3021C5}">
      <dsp:nvSpPr>
        <dsp:cNvPr id="0" name=""/>
        <dsp:cNvSpPr/>
      </dsp:nvSpPr>
      <dsp:spPr>
        <a:xfrm>
          <a:off x="-112091" y="69036"/>
          <a:ext cx="6372575" cy="10961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TW" sz="2800" kern="1200" dirty="0" smtClean="0"/>
            <a:t>I. </a:t>
          </a:r>
          <a:r>
            <a:rPr lang="zh-TW" altLang="en-US" sz="2800" kern="1200" dirty="0" smtClean="0"/>
            <a:t>香港經濟有哪些特點</a:t>
          </a:r>
          <a:r>
            <a:rPr lang="en-US" altLang="zh-TW" sz="2800" kern="1200" dirty="0" smtClean="0"/>
            <a:t>?</a:t>
          </a:r>
          <a:endParaRPr lang="zh-TW" altLang="en-US" sz="2800" kern="1200" dirty="0"/>
        </a:p>
      </dsp:txBody>
      <dsp:txXfrm>
        <a:off x="-79986" y="101141"/>
        <a:ext cx="4925831" cy="1031930"/>
      </dsp:txXfrm>
    </dsp:sp>
    <dsp:sp modelId="{E7173154-EC2D-43E5-AD49-FCBF35FD4046}">
      <dsp:nvSpPr>
        <dsp:cNvPr id="0" name=""/>
        <dsp:cNvSpPr/>
      </dsp:nvSpPr>
      <dsp:spPr>
        <a:xfrm>
          <a:off x="465193" y="1405361"/>
          <a:ext cx="6238918" cy="10544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tabLst/>
          </a:pPr>
          <a:r>
            <a:rPr lang="en-US" altLang="zh-TW" sz="2400" kern="1200" dirty="0" smtClean="0"/>
            <a:t>II. </a:t>
          </a:r>
          <a:r>
            <a:rPr lang="zh-TW" altLang="en-US" sz="2400" kern="1200" dirty="0" smtClean="0"/>
            <a:t>疫情下世界各地發生甚麽事情</a:t>
          </a:r>
          <a:r>
            <a:rPr lang="en-US" altLang="zh-TW" sz="2400" kern="1200" dirty="0" smtClean="0"/>
            <a:t>?</a:t>
          </a:r>
          <a:endParaRPr lang="zh-TW" altLang="en-US" sz="2400" kern="1200" dirty="0"/>
        </a:p>
      </dsp:txBody>
      <dsp:txXfrm>
        <a:off x="496077" y="1436245"/>
        <a:ext cx="4764532" cy="992677"/>
      </dsp:txXfrm>
    </dsp:sp>
    <dsp:sp modelId="{8DF8FBDD-F7E0-4706-8773-FDFD5DF54986}">
      <dsp:nvSpPr>
        <dsp:cNvPr id="0" name=""/>
        <dsp:cNvSpPr/>
      </dsp:nvSpPr>
      <dsp:spPr>
        <a:xfrm>
          <a:off x="1160207" y="2649928"/>
          <a:ext cx="5887938" cy="16127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t>III. </a:t>
          </a:r>
          <a:r>
            <a:rPr lang="zh-TW" altLang="en-US" sz="2400" kern="1200" dirty="0" smtClean="0"/>
            <a:t>對香港經濟有甚麽影響</a:t>
          </a:r>
          <a:r>
            <a:rPr lang="en-US" altLang="zh-TW" sz="2400" kern="1200" dirty="0" smtClean="0"/>
            <a:t>? </a:t>
          </a:r>
        </a:p>
        <a:p>
          <a:pPr lvl="0" algn="l" defTabSz="1066800">
            <a:lnSpc>
              <a:spcPct val="90000"/>
            </a:lnSpc>
            <a:spcBef>
              <a:spcPct val="0"/>
            </a:spcBef>
            <a:spcAft>
              <a:spcPct val="35000"/>
            </a:spcAft>
          </a:pPr>
          <a:r>
            <a:rPr lang="zh-TW" altLang="en-US" sz="2400" kern="1200" dirty="0" smtClean="0"/>
            <a:t>（可從哪些經濟指標反映</a:t>
          </a:r>
          <a:r>
            <a:rPr lang="en-US" altLang="zh-TW" sz="2400" kern="1200" dirty="0" smtClean="0"/>
            <a:t>?</a:t>
          </a:r>
          <a:r>
            <a:rPr lang="zh-TW" altLang="en-US" sz="2400" kern="1200" dirty="0" smtClean="0"/>
            <a:t>可用甚麼經濟模型分析</a:t>
          </a:r>
          <a:r>
            <a:rPr lang="en-US" altLang="zh-TW" sz="2400" kern="1200" dirty="0" smtClean="0"/>
            <a:t>?</a:t>
          </a:r>
          <a:r>
            <a:rPr lang="zh-TW" altLang="en-US" sz="2400" kern="1200" dirty="0" smtClean="0"/>
            <a:t>）</a:t>
          </a:r>
          <a:endParaRPr lang="zh-TW" altLang="en-US" sz="2400" kern="1200" dirty="0"/>
        </a:p>
      </dsp:txBody>
      <dsp:txXfrm>
        <a:off x="1207443" y="2697164"/>
        <a:ext cx="4460317" cy="1518295"/>
      </dsp:txXfrm>
    </dsp:sp>
    <dsp:sp modelId="{142A3448-DF99-46BA-B7DD-F5AA9E118A1A}">
      <dsp:nvSpPr>
        <dsp:cNvPr id="0" name=""/>
        <dsp:cNvSpPr/>
      </dsp:nvSpPr>
      <dsp:spPr>
        <a:xfrm>
          <a:off x="5195472" y="858970"/>
          <a:ext cx="813625" cy="81362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5378538" y="858970"/>
        <a:ext cx="447493" cy="612253"/>
      </dsp:txXfrm>
    </dsp:sp>
    <dsp:sp modelId="{402734F8-8A80-4D18-A318-0E7D1F09168F}">
      <dsp:nvSpPr>
        <dsp:cNvPr id="0" name=""/>
        <dsp:cNvSpPr/>
      </dsp:nvSpPr>
      <dsp:spPr>
        <a:xfrm>
          <a:off x="5714996" y="2310978"/>
          <a:ext cx="813625" cy="81362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5898062" y="2310978"/>
        <a:ext cx="447493" cy="6122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9A3C5-C62A-4C66-8978-DB11CA4AA484}" type="datetimeFigureOut">
              <a:rPr lang="zh-HK" altLang="en-US" smtClean="0"/>
              <a:t>9/7/2020</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A7772-DE1E-4302-9503-238FB9F394C4}" type="slidenum">
              <a:rPr lang="zh-HK" altLang="en-US" smtClean="0"/>
              <a:t>‹#›</a:t>
            </a:fld>
            <a:endParaRPr lang="zh-HK" altLang="en-US"/>
          </a:p>
        </p:txBody>
      </p:sp>
    </p:spTree>
    <p:extLst>
      <p:ext uri="{BB962C8B-B14F-4D97-AF65-F5344CB8AC3E}">
        <p14:creationId xmlns:p14="http://schemas.microsoft.com/office/powerpoint/2010/main" val="37173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iloveppt.org/forum.php?mod=forumdisplay&amp;fid=51" TargetMode="External"/><Relationship Id="rId2" Type="http://schemas.openxmlformats.org/officeDocument/2006/relationships/hyperlink" Target="http://wakoa.taobao.com/"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5" descr="无标题.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dt" sz="half" idx="10"/>
          </p:nvPr>
        </p:nvSpPr>
        <p:spPr>
          <a:xfrm>
            <a:off x="1066800" y="6461125"/>
            <a:ext cx="1981200" cy="244475"/>
          </a:xfrm>
        </p:spPr>
        <p:txBody>
          <a:bodyPr/>
          <a:lstStyle>
            <a:lvl1pPr>
              <a:defRPr sz="1200">
                <a:solidFill>
                  <a:schemeClr val="bg1"/>
                </a:solidFill>
              </a:defRPr>
            </a:lvl1pPr>
          </a:lstStyle>
          <a:p>
            <a:fld id="{200308B3-AA9B-4131-865A-D1C59321C2DC}" type="datetime1">
              <a:rPr lang="en-US" altLang="zh-HK" smtClean="0"/>
              <a:t>09/07/2020</a:t>
            </a:fld>
            <a:endParaRPr lang="en-US" dirty="0"/>
          </a:p>
        </p:txBody>
      </p:sp>
      <p:sp>
        <p:nvSpPr>
          <p:cNvPr id="4" name="Rectangle 4"/>
          <p:cNvSpPr>
            <a:spLocks noGrp="1" noChangeArrowheads="1"/>
          </p:cNvSpPr>
          <p:nvPr>
            <p:ph type="sldNum" sz="quarter" idx="11"/>
          </p:nvPr>
        </p:nvSpPr>
        <p:spPr>
          <a:xfrm>
            <a:off x="609600" y="6461125"/>
            <a:ext cx="381000" cy="244475"/>
          </a:xfrm>
        </p:spPr>
        <p:txBody>
          <a:bodyPr/>
          <a:lstStyle>
            <a:lvl1pPr>
              <a:defRPr sz="12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23181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5"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11965396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447675"/>
            <a:ext cx="2047875" cy="5953125"/>
          </a:xfrm>
        </p:spPr>
        <p:txBody>
          <a:bodyPr vert="eaVert"/>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a:xfrm>
            <a:off x="533400" y="447675"/>
            <a:ext cx="5991225" cy="5953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5"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27404787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33400" y="447675"/>
            <a:ext cx="8191500" cy="5953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4"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39951366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90600" y="447675"/>
            <a:ext cx="7086600" cy="487363"/>
          </a:xfrm>
        </p:spPr>
        <p:txBody>
          <a:bodyPr/>
          <a:lstStyle/>
          <a:p>
            <a:r>
              <a:rPr lang="zh-TW" altLang="en-US" smtClean="0"/>
              <a:t>按一下以編輯母片標題樣式</a:t>
            </a:r>
            <a:endParaRPr lang="zh-CN" altLang="en-US"/>
          </a:p>
        </p:txBody>
      </p:sp>
      <p:sp>
        <p:nvSpPr>
          <p:cNvPr id="3" name="表格占位符 2"/>
          <p:cNvSpPr>
            <a:spLocks noGrp="1"/>
          </p:cNvSpPr>
          <p:nvPr>
            <p:ph type="tbl" idx="1"/>
          </p:nvPr>
        </p:nvSpPr>
        <p:spPr>
          <a:xfrm>
            <a:off x="533400" y="1295400"/>
            <a:ext cx="8191500" cy="5105400"/>
          </a:xfrm>
        </p:spPr>
        <p:txBody>
          <a:bodyPr/>
          <a:lstStyle/>
          <a:p>
            <a:pPr lvl="0"/>
            <a:r>
              <a:rPr lang="zh-TW" altLang="en-US" noProof="0" smtClean="0"/>
              <a:t>按一下圖示以新增表格</a:t>
            </a:r>
            <a:endParaRPr lang="zh-CN" altLang="en-US" noProof="0" smtClean="0"/>
          </a:p>
        </p:txBody>
      </p:sp>
      <p:sp>
        <p:nvSpPr>
          <p:cNvPr id="4"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5"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33598956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90600" y="447675"/>
            <a:ext cx="7086600" cy="487363"/>
          </a:xfrm>
        </p:spPr>
        <p:txBody>
          <a:bodyPr/>
          <a:lstStyle/>
          <a:p>
            <a:r>
              <a:rPr lang="zh-TW" altLang="en-US" smtClean="0"/>
              <a:t>按一下以編輯母片標題樣式</a:t>
            </a:r>
            <a:endParaRPr lang="zh-CN" altLang="en-US"/>
          </a:p>
        </p:txBody>
      </p:sp>
      <p:sp>
        <p:nvSpPr>
          <p:cNvPr id="3" name="图表占位符 2"/>
          <p:cNvSpPr>
            <a:spLocks noGrp="1"/>
          </p:cNvSpPr>
          <p:nvPr>
            <p:ph type="chart" idx="1"/>
          </p:nvPr>
        </p:nvSpPr>
        <p:spPr>
          <a:xfrm>
            <a:off x="533400" y="1295400"/>
            <a:ext cx="8191500" cy="5105400"/>
          </a:xfrm>
        </p:spPr>
        <p:txBody>
          <a:bodyPr/>
          <a:lstStyle/>
          <a:p>
            <a:pPr lvl="0"/>
            <a:r>
              <a:rPr lang="zh-TW" altLang="en-US" noProof="0" smtClean="0"/>
              <a:t>按一下圖示以新增圖表</a:t>
            </a:r>
            <a:endParaRPr lang="zh-CN" altLang="en-US" noProof="0" smtClean="0"/>
          </a:p>
        </p:txBody>
      </p:sp>
      <p:sp>
        <p:nvSpPr>
          <p:cNvPr id="4"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5"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5126016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90600" y="447675"/>
            <a:ext cx="7086600" cy="487363"/>
          </a:xfrm>
        </p:spPr>
        <p:txBody>
          <a:bodyPr/>
          <a:lstStyle/>
          <a:p>
            <a:r>
              <a:rPr lang="zh-TW" altLang="en-US" smtClean="0"/>
              <a:t>按一下以編輯母片標題樣式</a:t>
            </a:r>
            <a:endParaRPr lang="zh-CN" altLang="en-US"/>
          </a:p>
        </p:txBody>
      </p:sp>
      <p:sp>
        <p:nvSpPr>
          <p:cNvPr id="3" name="文本占位符 2"/>
          <p:cNvSpPr>
            <a:spLocks noGrp="1"/>
          </p:cNvSpPr>
          <p:nvPr>
            <p:ph type="body" sz="half" idx="1"/>
          </p:nvPr>
        </p:nvSpPr>
        <p:spPr>
          <a:xfrm>
            <a:off x="533400" y="1295400"/>
            <a:ext cx="401955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内容占位符 3"/>
          <p:cNvSpPr>
            <a:spLocks noGrp="1"/>
          </p:cNvSpPr>
          <p:nvPr>
            <p:ph sz="half" idx="2"/>
          </p:nvPr>
        </p:nvSpPr>
        <p:spPr>
          <a:xfrm>
            <a:off x="4705350" y="1295400"/>
            <a:ext cx="401955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6"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25813527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325438" y="349250"/>
            <a:ext cx="7775575" cy="633413"/>
          </a:xfrm>
        </p:spPr>
        <p:txBody>
          <a:bodyPr/>
          <a:lstStyle/>
          <a:p>
            <a:r>
              <a:rPr lang="zh-TW" altLang="en-US" smtClean="0"/>
              <a:t>按一下以編輯母片標題樣式</a:t>
            </a:r>
            <a:endParaRPr lang="zh-CN" altLang="en-US"/>
          </a:p>
        </p:txBody>
      </p:sp>
      <p:sp>
        <p:nvSpPr>
          <p:cNvPr id="3" name="文本占位符 2"/>
          <p:cNvSpPr>
            <a:spLocks noGrp="1"/>
          </p:cNvSpPr>
          <p:nvPr>
            <p:ph type="body" sz="half" idx="1"/>
          </p:nvPr>
        </p:nvSpPr>
        <p:spPr>
          <a:xfrm>
            <a:off x="595313" y="1450975"/>
            <a:ext cx="8091487" cy="24161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内容占位符 3"/>
          <p:cNvSpPr>
            <a:spLocks noGrp="1"/>
          </p:cNvSpPr>
          <p:nvPr>
            <p:ph sz="half" idx="2"/>
          </p:nvPr>
        </p:nvSpPr>
        <p:spPr>
          <a:xfrm>
            <a:off x="595313" y="4019550"/>
            <a:ext cx="8091487" cy="24161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日期占位符 4"/>
          <p:cNvSpPr>
            <a:spLocks noGrp="1"/>
          </p:cNvSpPr>
          <p:nvPr>
            <p:ph type="dt" sz="half" idx="10"/>
          </p:nvPr>
        </p:nvSpPr>
        <p:spPr>
          <a:xfrm>
            <a:off x="296863" y="6577013"/>
            <a:ext cx="2133600" cy="219075"/>
          </a:xfrm>
        </p:spPr>
        <p:txBody>
          <a:bodyPr/>
          <a:lstStyle>
            <a:lvl1pPr>
              <a:defRPr/>
            </a:lvl1pPr>
          </a:lstStyle>
          <a:p>
            <a:fld id="{200308B3-AA9B-4131-865A-D1C59321C2DC}" type="datetime1">
              <a:rPr lang="en-US" altLang="zh-HK" smtClean="0"/>
              <a:t>09/07/2020</a:t>
            </a:fld>
            <a:endParaRPr lang="en-US" dirty="0"/>
          </a:p>
        </p:txBody>
      </p:sp>
      <p:sp>
        <p:nvSpPr>
          <p:cNvPr id="6" name="页脚占位符 5"/>
          <p:cNvSpPr>
            <a:spLocks noGrp="1"/>
          </p:cNvSpPr>
          <p:nvPr>
            <p:ph type="ftr" sz="quarter" idx="11"/>
          </p:nvPr>
        </p:nvSpPr>
        <p:spPr>
          <a:xfrm>
            <a:off x="2716213" y="6565900"/>
            <a:ext cx="3649662" cy="280988"/>
          </a:xfrm>
          <a:prstGeom prst="rect">
            <a:avLst/>
          </a:prstGeom>
        </p:spPr>
        <p:txBody>
          <a:bodyPr/>
          <a:lstStyle>
            <a:lvl1pPr>
              <a:defRPr/>
            </a:lvl1pPr>
          </a:lstStyle>
          <a:p>
            <a:endParaRPr lang="en-US" dirty="0"/>
          </a:p>
        </p:txBody>
      </p:sp>
      <p:sp>
        <p:nvSpPr>
          <p:cNvPr id="7" name="灯片编号占位符 6"/>
          <p:cNvSpPr>
            <a:spLocks noGrp="1"/>
          </p:cNvSpPr>
          <p:nvPr>
            <p:ph type="sldNum" sz="quarter" idx="12"/>
          </p:nvPr>
        </p:nvSpPr>
        <p:spPr>
          <a:xfrm>
            <a:off x="6731000" y="6569075"/>
            <a:ext cx="2133600" cy="214313"/>
          </a:xfrm>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535756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61963" y="231775"/>
            <a:ext cx="8237537" cy="889000"/>
          </a:xfrm>
        </p:spPr>
        <p:txBody>
          <a:bodyPr/>
          <a:lstStyle/>
          <a:p>
            <a:r>
              <a:rPr lang="zh-TW" altLang="en-US" smtClean="0"/>
              <a:t>按一下以編輯母片標題樣式</a:t>
            </a:r>
            <a:endParaRPr lang="zh-CN" altLang="en-US"/>
          </a:p>
        </p:txBody>
      </p:sp>
      <p:sp>
        <p:nvSpPr>
          <p:cNvPr id="3" name="文本占位符 2"/>
          <p:cNvSpPr>
            <a:spLocks noGrp="1"/>
          </p:cNvSpPr>
          <p:nvPr>
            <p:ph type="body" sz="half" idx="1"/>
          </p:nvPr>
        </p:nvSpPr>
        <p:spPr>
          <a:xfrm>
            <a:off x="541338" y="1414463"/>
            <a:ext cx="4011612" cy="48879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剪贴画占位符 3"/>
          <p:cNvSpPr>
            <a:spLocks noGrp="1"/>
          </p:cNvSpPr>
          <p:nvPr>
            <p:ph type="clipArt" sz="half" idx="2"/>
          </p:nvPr>
        </p:nvSpPr>
        <p:spPr>
          <a:xfrm>
            <a:off x="4705350" y="1414463"/>
            <a:ext cx="4013200" cy="4887912"/>
          </a:xfrm>
        </p:spPr>
        <p:txBody>
          <a:bodyPr/>
          <a:lstStyle/>
          <a:p>
            <a:pPr lvl="0"/>
            <a:r>
              <a:rPr lang="zh-TW" altLang="en-US" noProof="0" smtClean="0"/>
              <a:t>按一下圖示以新增美工 圖案</a:t>
            </a:r>
            <a:endParaRPr lang="zh-CN" altLang="en-US" noProof="0"/>
          </a:p>
        </p:txBody>
      </p:sp>
      <p:sp>
        <p:nvSpPr>
          <p:cNvPr id="5" name="日期占位符 4"/>
          <p:cNvSpPr>
            <a:spLocks noGrp="1"/>
          </p:cNvSpPr>
          <p:nvPr>
            <p:ph type="dt" sz="half" idx="10"/>
          </p:nvPr>
        </p:nvSpPr>
        <p:spPr>
          <a:xfrm>
            <a:off x="301625" y="6364288"/>
            <a:ext cx="2133600" cy="366712"/>
          </a:xfrm>
        </p:spPr>
        <p:txBody>
          <a:bodyPr/>
          <a:lstStyle>
            <a:lvl1pPr>
              <a:defRPr/>
            </a:lvl1pPr>
          </a:lstStyle>
          <a:p>
            <a:fld id="{200308B3-AA9B-4131-865A-D1C59321C2DC}" type="datetime1">
              <a:rPr lang="en-US" altLang="zh-HK" smtClean="0"/>
              <a:t>09/07/2020</a:t>
            </a:fld>
            <a:endParaRPr lang="en-US" dirty="0"/>
          </a:p>
        </p:txBody>
      </p:sp>
      <p:sp>
        <p:nvSpPr>
          <p:cNvPr id="6" name="页脚占位符 5"/>
          <p:cNvSpPr>
            <a:spLocks noGrp="1"/>
          </p:cNvSpPr>
          <p:nvPr>
            <p:ph type="ftr" sz="quarter" idx="11"/>
          </p:nvPr>
        </p:nvSpPr>
        <p:spPr>
          <a:xfrm>
            <a:off x="6015038" y="6364288"/>
            <a:ext cx="2895600" cy="366712"/>
          </a:xfrm>
          <a:prstGeom prst="rect">
            <a:avLst/>
          </a:prstGeom>
        </p:spPr>
        <p:txBody>
          <a:bodyPr/>
          <a:lstStyle>
            <a:lvl1pPr>
              <a:defRPr/>
            </a:lvl1pPr>
          </a:lstStyle>
          <a:p>
            <a:endParaRPr lang="en-US" dirty="0"/>
          </a:p>
        </p:txBody>
      </p:sp>
      <p:sp>
        <p:nvSpPr>
          <p:cNvPr id="7" name="灯片编号占位符 6"/>
          <p:cNvSpPr>
            <a:spLocks noGrp="1"/>
          </p:cNvSpPr>
          <p:nvPr>
            <p:ph type="sldNum" sz="quarter" idx="12"/>
          </p:nvPr>
        </p:nvSpPr>
        <p:spPr>
          <a:xfrm>
            <a:off x="4127500" y="6357938"/>
            <a:ext cx="920750" cy="358775"/>
          </a:xfrm>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574065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自定义版式">
    <p:bg>
      <p:bgPr>
        <a:solidFill>
          <a:schemeClr val="bg1"/>
        </a:solidFill>
        <a:effectLst/>
      </p:bgPr>
    </p:bg>
    <p:spTree>
      <p:nvGrpSpPr>
        <p:cNvPr id="1" name=""/>
        <p:cNvGrpSpPr/>
        <p:nvPr/>
      </p:nvGrpSpPr>
      <p:grpSpPr>
        <a:xfrm>
          <a:off x="0" y="0"/>
          <a:ext cx="0" cy="0"/>
          <a:chOff x="0" y="0"/>
          <a:chExt cx="0" cy="0"/>
        </a:xfrm>
      </p:grpSpPr>
      <p:cxnSp>
        <p:nvCxnSpPr>
          <p:cNvPr id="2" name="直接连接符 5"/>
          <p:cNvCxnSpPr/>
          <p:nvPr/>
        </p:nvCxnSpPr>
        <p:spPr>
          <a:xfrm>
            <a:off x="395288" y="1109663"/>
            <a:ext cx="835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椭圆 6"/>
          <p:cNvSpPr/>
          <p:nvPr/>
        </p:nvSpPr>
        <p:spPr>
          <a:xfrm>
            <a:off x="1089025" y="1374775"/>
            <a:ext cx="935038" cy="936625"/>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a:solidFill>
                  <a:srgbClr val="686868"/>
                </a:solidFill>
                <a:latin typeface="微软雅黑" pitchFamily="34" charset="-122"/>
                <a:ea typeface="微软雅黑" pitchFamily="34" charset="-122"/>
              </a:rPr>
              <a:t>演绎创作</a:t>
            </a:r>
          </a:p>
        </p:txBody>
      </p:sp>
      <p:sp>
        <p:nvSpPr>
          <p:cNvPr id="4" name="椭圆 7"/>
          <p:cNvSpPr/>
          <p:nvPr/>
        </p:nvSpPr>
        <p:spPr>
          <a:xfrm>
            <a:off x="4103688" y="1374775"/>
            <a:ext cx="936625" cy="936625"/>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a:solidFill>
                  <a:srgbClr val="686868"/>
                </a:solidFill>
                <a:latin typeface="微软雅黑" pitchFamily="34" charset="-122"/>
                <a:ea typeface="微软雅黑" pitchFamily="34" charset="-122"/>
              </a:rPr>
              <a:t>网络</a:t>
            </a:r>
            <a:endParaRPr lang="en-US" altLang="zh-CN" sz="1600">
              <a:solidFill>
                <a:srgbClr val="686868"/>
              </a:solidFill>
              <a:latin typeface="微软雅黑" pitchFamily="34" charset="-122"/>
              <a:ea typeface="微软雅黑" pitchFamily="34" charset="-122"/>
            </a:endParaRPr>
          </a:p>
          <a:p>
            <a:pPr eaLnBrk="1" hangingPunct="1"/>
            <a:r>
              <a:rPr lang="zh-CN" altLang="en-US" sz="1600">
                <a:solidFill>
                  <a:srgbClr val="686868"/>
                </a:solidFill>
                <a:latin typeface="微软雅黑" pitchFamily="34" charset="-122"/>
                <a:ea typeface="微软雅黑" pitchFamily="34" charset="-122"/>
              </a:rPr>
              <a:t>共享</a:t>
            </a:r>
          </a:p>
        </p:txBody>
      </p:sp>
      <p:sp>
        <p:nvSpPr>
          <p:cNvPr id="5" name="椭圆 8"/>
          <p:cNvSpPr/>
          <p:nvPr/>
        </p:nvSpPr>
        <p:spPr>
          <a:xfrm>
            <a:off x="7119938" y="1374775"/>
            <a:ext cx="935037" cy="936625"/>
          </a:xfrm>
          <a:prstGeom prst="ellipse">
            <a:avLst/>
          </a:prstGeom>
          <a:solidFill>
            <a:srgbClr val="E60000"/>
          </a:solidFill>
          <a:ln w="127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a:solidFill>
                  <a:srgbClr val="FFFFFF"/>
                </a:solidFill>
                <a:latin typeface="微软雅黑" pitchFamily="34" charset="-122"/>
                <a:ea typeface="微软雅黑" pitchFamily="34" charset="-122"/>
              </a:rPr>
              <a:t>便捷下载</a:t>
            </a:r>
          </a:p>
        </p:txBody>
      </p:sp>
      <p:cxnSp>
        <p:nvCxnSpPr>
          <p:cNvPr id="6" name="直接连接符 9"/>
          <p:cNvCxnSpPr/>
          <p:nvPr/>
        </p:nvCxnSpPr>
        <p:spPr>
          <a:xfrm>
            <a:off x="395288" y="2971800"/>
            <a:ext cx="835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8"/>
          <p:cNvSpPr>
            <a:spLocks noChangeArrowheads="1"/>
          </p:cNvSpPr>
          <p:nvPr/>
        </p:nvSpPr>
        <p:spPr bwMode="auto">
          <a:xfrm>
            <a:off x="284163" y="2524125"/>
            <a:ext cx="2544762" cy="277813"/>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200">
                <a:solidFill>
                  <a:srgbClr val="A6A6A6"/>
                </a:solidFill>
                <a:latin typeface="微软雅黑" pitchFamily="34" charset="-122"/>
                <a:ea typeface="微软雅黑" pitchFamily="34" charset="-122"/>
              </a:rPr>
              <a:t>欢迎用于非商业用途的演绎创作</a:t>
            </a:r>
            <a:endParaRPr lang="en-US" altLang="zh-CN" sz="1200">
              <a:solidFill>
                <a:srgbClr val="A6A6A6"/>
              </a:solidFill>
              <a:latin typeface="微软雅黑" pitchFamily="34" charset="-122"/>
              <a:ea typeface="微软雅黑" pitchFamily="34" charset="-122"/>
            </a:endParaRPr>
          </a:p>
        </p:txBody>
      </p:sp>
      <p:sp>
        <p:nvSpPr>
          <p:cNvPr id="8" name="矩形 9"/>
          <p:cNvSpPr>
            <a:spLocks noChangeArrowheads="1"/>
          </p:cNvSpPr>
          <p:nvPr/>
        </p:nvSpPr>
        <p:spPr bwMode="auto">
          <a:xfrm>
            <a:off x="3152775" y="2524125"/>
            <a:ext cx="2838450" cy="277813"/>
          </a:xfrm>
          <a:prstGeom prst="rect">
            <a:avLst/>
          </a:prstGeom>
          <a:noFill/>
          <a:ln>
            <a:noFill/>
          </a:ln>
          <a:extLst/>
        </p:spPr>
        <p:txBody>
          <a:bodyPr>
            <a:spAutoFit/>
          </a:bodyPr>
          <a:lstStyle/>
          <a:p>
            <a:pPr>
              <a:defRPr/>
            </a:pPr>
            <a:r>
              <a:rPr lang="zh-CN" altLang="en-US" sz="1200" dirty="0">
                <a:solidFill>
                  <a:srgbClr val="A6A6A6"/>
                </a:solidFill>
                <a:latin typeface="微软雅黑" pitchFamily="34" charset="-122"/>
                <a:ea typeface="微软雅黑" pitchFamily="34" charset="-122"/>
              </a:rPr>
              <a:t>可在保留文件完整性的前提下共享文件</a:t>
            </a:r>
            <a:endParaRPr lang="en-US" altLang="zh-CN" sz="1200" dirty="0">
              <a:solidFill>
                <a:srgbClr val="A6A6A6"/>
              </a:solidFill>
              <a:latin typeface="微软雅黑" pitchFamily="34" charset="-122"/>
              <a:ea typeface="微软雅黑" pitchFamily="34" charset="-122"/>
            </a:endParaRPr>
          </a:p>
        </p:txBody>
      </p:sp>
      <p:sp>
        <p:nvSpPr>
          <p:cNvPr id="9" name="矩形 10"/>
          <p:cNvSpPr>
            <a:spLocks noChangeArrowheads="1"/>
          </p:cNvSpPr>
          <p:nvPr/>
        </p:nvSpPr>
        <p:spPr bwMode="auto">
          <a:xfrm>
            <a:off x="6445250" y="2524125"/>
            <a:ext cx="2286000" cy="277813"/>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200">
                <a:solidFill>
                  <a:srgbClr val="A6A6A6"/>
                </a:solidFill>
                <a:latin typeface="微软雅黑" pitchFamily="34" charset="-122"/>
                <a:ea typeface="微软雅黑" pitchFamily="34" charset="-122"/>
              </a:rPr>
              <a:t>      交流学习，请勿商业用途</a:t>
            </a:r>
            <a:endParaRPr lang="en-US" altLang="zh-CN" sz="1200">
              <a:solidFill>
                <a:srgbClr val="A6A6A6"/>
              </a:solidFill>
              <a:latin typeface="微软雅黑" pitchFamily="34" charset="-122"/>
              <a:ea typeface="微软雅黑" pitchFamily="34" charset="-122"/>
            </a:endParaRPr>
          </a:p>
        </p:txBody>
      </p:sp>
      <p:sp>
        <p:nvSpPr>
          <p:cNvPr id="10" name="矩形 11"/>
          <p:cNvSpPr>
            <a:spLocks noChangeArrowheads="1"/>
          </p:cNvSpPr>
          <p:nvPr/>
        </p:nvSpPr>
        <p:spPr bwMode="auto">
          <a:xfrm>
            <a:off x="395288" y="409575"/>
            <a:ext cx="2614612" cy="584200"/>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a:solidFill>
                  <a:srgbClr val="4D4D4D"/>
                </a:solidFill>
                <a:latin typeface="微软雅黑" pitchFamily="34" charset="-122"/>
                <a:ea typeface="微软雅黑" pitchFamily="34" charset="-122"/>
              </a:rPr>
              <a:t>声明</a:t>
            </a:r>
            <a:endParaRPr lang="en-US" altLang="zh-CN" sz="3200">
              <a:solidFill>
                <a:srgbClr val="4D4D4D"/>
              </a:solidFill>
              <a:latin typeface="微软雅黑" pitchFamily="34" charset="-122"/>
              <a:ea typeface="微软雅黑" pitchFamily="34" charset="-122"/>
            </a:endParaRPr>
          </a:p>
        </p:txBody>
      </p:sp>
      <p:sp>
        <p:nvSpPr>
          <p:cNvPr id="11" name="矩形 12"/>
          <p:cNvSpPr>
            <a:spLocks noChangeArrowheads="1"/>
          </p:cNvSpPr>
          <p:nvPr/>
        </p:nvSpPr>
        <p:spPr bwMode="auto">
          <a:xfrm>
            <a:off x="395288" y="6078538"/>
            <a:ext cx="4679950" cy="277812"/>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200">
                <a:solidFill>
                  <a:srgbClr val="A6A6A6"/>
                </a:solidFill>
                <a:latin typeface="微软雅黑" pitchFamily="34" charset="-122"/>
                <a:ea typeface="微软雅黑" pitchFamily="34" charset="-122"/>
              </a:rPr>
              <a:t>更多</a:t>
            </a:r>
            <a:r>
              <a:rPr lang="en-US" altLang="zh-CN" sz="1200">
                <a:solidFill>
                  <a:srgbClr val="A6A6A6"/>
                </a:solidFill>
                <a:latin typeface="微软雅黑" pitchFamily="34" charset="-122"/>
                <a:ea typeface="微软雅黑" pitchFamily="34" charset="-122"/>
              </a:rPr>
              <a:t>PPT</a:t>
            </a:r>
            <a:r>
              <a:rPr lang="zh-CN" altLang="en-US" sz="1200">
                <a:solidFill>
                  <a:srgbClr val="A6A6A6"/>
                </a:solidFill>
                <a:latin typeface="微软雅黑" pitchFamily="34" charset="-122"/>
                <a:ea typeface="微软雅黑" pitchFamily="34" charset="-122"/>
              </a:rPr>
              <a:t>模板</a:t>
            </a:r>
            <a:r>
              <a:rPr lang="en-US" altLang="zh-CN" sz="1200">
                <a:solidFill>
                  <a:srgbClr val="A6A6A6"/>
                </a:solidFill>
                <a:latin typeface="微软雅黑" pitchFamily="34" charset="-122"/>
                <a:ea typeface="微软雅黑" pitchFamily="34" charset="-122"/>
              </a:rPr>
              <a:t>/</a:t>
            </a:r>
            <a:r>
              <a:rPr lang="zh-CN" altLang="en-US" sz="1200">
                <a:solidFill>
                  <a:srgbClr val="A6A6A6"/>
                </a:solidFill>
                <a:latin typeface="微软雅黑" pitchFamily="34" charset="-122"/>
                <a:ea typeface="微软雅黑" pitchFamily="34" charset="-122"/>
              </a:rPr>
              <a:t>素材集  请访问：</a:t>
            </a:r>
            <a:r>
              <a:rPr lang="en-US" altLang="zh-CN" sz="1200">
                <a:solidFill>
                  <a:srgbClr val="A6A6A6"/>
                </a:solidFill>
                <a:latin typeface="微软雅黑" pitchFamily="34" charset="-122"/>
                <a:ea typeface="微软雅黑" pitchFamily="34" charset="-122"/>
                <a:hlinkClick r:id="rId2"/>
              </a:rPr>
              <a:t>http://wakoa.taobao.com</a:t>
            </a:r>
            <a:endParaRPr lang="en-US" altLang="zh-CN" sz="1200">
              <a:solidFill>
                <a:srgbClr val="A6A6A6"/>
              </a:solidFill>
              <a:latin typeface="微软雅黑" pitchFamily="34" charset="-122"/>
              <a:ea typeface="微软雅黑" pitchFamily="34" charset="-122"/>
            </a:endParaRPr>
          </a:p>
        </p:txBody>
      </p:sp>
      <p:sp>
        <p:nvSpPr>
          <p:cNvPr id="12" name="矩形 14"/>
          <p:cNvSpPr>
            <a:spLocks noChangeArrowheads="1"/>
          </p:cNvSpPr>
          <p:nvPr/>
        </p:nvSpPr>
        <p:spPr bwMode="auto">
          <a:xfrm>
            <a:off x="395288" y="5802313"/>
            <a:ext cx="8353425" cy="276225"/>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200">
                <a:solidFill>
                  <a:srgbClr val="A6A6A6"/>
                </a:solidFill>
                <a:latin typeface="微软雅黑" pitchFamily="34" charset="-122"/>
                <a:ea typeface="微软雅黑" pitchFamily="34" charset="-122"/>
              </a:rPr>
              <a:t>搜集整理  </a:t>
            </a:r>
            <a:r>
              <a:rPr lang="en-US" altLang="zh-CN" sz="1200">
                <a:solidFill>
                  <a:srgbClr val="A6A6A6"/>
                </a:solidFill>
                <a:latin typeface="微软雅黑" pitchFamily="34" charset="-122"/>
                <a:ea typeface="微软雅黑" pitchFamily="34" charset="-122"/>
              </a:rPr>
              <a:t>- </a:t>
            </a:r>
            <a:r>
              <a:rPr lang="zh-CN" altLang="en-US" sz="1200">
                <a:solidFill>
                  <a:srgbClr val="A6A6A6"/>
                </a:solidFill>
                <a:latin typeface="微软雅黑" pitchFamily="34" charset="-122"/>
                <a:ea typeface="微软雅黑" pitchFamily="34" charset="-122"/>
              </a:rPr>
              <a:t>中文演示设计平台  网站 </a:t>
            </a:r>
            <a:r>
              <a:rPr lang="en-US" altLang="zh-CN" sz="1200">
                <a:solidFill>
                  <a:srgbClr val="4D4D4D"/>
                </a:solidFill>
                <a:hlinkClick r:id="rId2"/>
              </a:rPr>
              <a:t>http://wakoa.taobao.com</a:t>
            </a:r>
            <a:endParaRPr lang="en-US" altLang="zh-CN" sz="1200">
              <a:solidFill>
                <a:srgbClr val="A6A6A6"/>
              </a:solidFill>
              <a:latin typeface="微软雅黑" pitchFamily="34" charset="-122"/>
              <a:ea typeface="微软雅黑" pitchFamily="34" charset="-122"/>
            </a:endParaRPr>
          </a:p>
        </p:txBody>
      </p:sp>
      <p:sp>
        <p:nvSpPr>
          <p:cNvPr id="13" name="圆角矩形 16"/>
          <p:cNvSpPr/>
          <p:nvPr/>
        </p:nvSpPr>
        <p:spPr>
          <a:xfrm>
            <a:off x="1655763" y="3840163"/>
            <a:ext cx="5832475" cy="720725"/>
          </a:xfrm>
          <a:prstGeom prst="roundRect">
            <a:avLst>
              <a:gd name="adj" fmla="val 8604"/>
            </a:avLst>
          </a:prstGeom>
          <a:gradFill flip="none" rotWithShape="1">
            <a:gsLst>
              <a:gs pos="0">
                <a:srgbClr val="DDDDDD"/>
              </a:gs>
              <a:gs pos="100000">
                <a:srgbClr val="F8F8F8"/>
              </a:gs>
            </a:gsLst>
            <a:lin ang="16200000" scaled="1"/>
            <a:tileRect/>
          </a:gra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srgbClr val="FFFFFF"/>
              </a:solidFill>
              <a:latin typeface="微软雅黑" pitchFamily="34" charset="-122"/>
              <a:ea typeface="微软雅黑" pitchFamily="34" charset="-122"/>
            </a:endParaRPr>
          </a:p>
        </p:txBody>
      </p:sp>
      <p:sp>
        <p:nvSpPr>
          <p:cNvPr id="14" name="圆角矩形 17"/>
          <p:cNvSpPr/>
          <p:nvPr/>
        </p:nvSpPr>
        <p:spPr>
          <a:xfrm>
            <a:off x="1799771" y="3938895"/>
            <a:ext cx="4356405" cy="524166"/>
          </a:xfrm>
          <a:prstGeom prst="roundRect">
            <a:avLst>
              <a:gd name="adj" fmla="val 8604"/>
            </a:avLst>
          </a:prstGeom>
          <a:solidFill>
            <a:schemeClr val="bg1"/>
          </a:solidFill>
          <a:ln w="9525">
            <a:solidFill>
              <a:schemeClr val="bg1">
                <a:lumMod val="75000"/>
              </a:schemeClr>
            </a:solidFill>
          </a:ln>
          <a:effectLst>
            <a:innerShdw blurRad="50800" dist="25400" dir="138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a:solidFill>
                  <a:srgbClr val="686868"/>
                </a:solidFill>
                <a:latin typeface="微软雅黑" pitchFamily="34" charset="-122"/>
                <a:ea typeface="微软雅黑" pitchFamily="34" charset="-122"/>
              </a:rPr>
              <a:t>淘宝网</a:t>
            </a:r>
            <a:r>
              <a:rPr lang="en-US" altLang="zh-CN" sz="1600">
                <a:solidFill>
                  <a:srgbClr val="686868"/>
                </a:solidFill>
                <a:latin typeface="微软雅黑" pitchFamily="34" charset="-122"/>
                <a:ea typeface="微软雅黑" pitchFamily="34" charset="-122"/>
              </a:rPr>
              <a:t>-</a:t>
            </a:r>
            <a:r>
              <a:rPr lang="zh-CN" altLang="en-US" sz="1600">
                <a:solidFill>
                  <a:srgbClr val="686868"/>
                </a:solidFill>
                <a:latin typeface="微软雅黑" pitchFamily="34" charset="-122"/>
                <a:ea typeface="微软雅黑" pitchFamily="34" charset="-122"/>
              </a:rPr>
              <a:t>掌柜旺旺：梵帝尼</a:t>
            </a:r>
          </a:p>
        </p:txBody>
      </p:sp>
      <p:sp>
        <p:nvSpPr>
          <p:cNvPr id="15" name="圆角矩形 18">
            <a:hlinkClick r:id="rId3" tooltip="点击选择PPT模版"/>
          </p:cNvPr>
          <p:cNvSpPr/>
          <p:nvPr/>
        </p:nvSpPr>
        <p:spPr>
          <a:xfrm>
            <a:off x="6316663" y="3938588"/>
            <a:ext cx="1008062" cy="523875"/>
          </a:xfrm>
          <a:prstGeom prst="roundRect">
            <a:avLst>
              <a:gd name="adj" fmla="val 8604"/>
            </a:avLst>
          </a:prstGeom>
          <a:gradFill>
            <a:gsLst>
              <a:gs pos="0">
                <a:srgbClr val="F6BB00"/>
              </a:gs>
              <a:gs pos="100000">
                <a:srgbClr val="FFD243"/>
              </a:gs>
            </a:gsLst>
            <a:lin ang="16200000" scaled="1"/>
          </a:gradFill>
          <a:ln w="9525">
            <a:solidFill>
              <a:srgbClr val="FFD2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4D4D4D">
                    <a:lumMod val="85000"/>
                    <a:lumOff val="15000"/>
                  </a:srgbClr>
                </a:solidFill>
                <a:effectLst>
                  <a:outerShdw dist="12700" dir="5400000" rotWithShape="0">
                    <a:srgbClr val="FFF7D5">
                      <a:alpha val="40000"/>
                    </a:srgbClr>
                  </a:outerShdw>
                </a:effectLst>
                <a:latin typeface="微软雅黑" pitchFamily="34" charset="-122"/>
                <a:ea typeface="微软雅黑" pitchFamily="34" charset="-122"/>
              </a:rPr>
              <a:t>搜 索</a:t>
            </a:r>
          </a:p>
        </p:txBody>
      </p:sp>
      <p:sp>
        <p:nvSpPr>
          <p:cNvPr id="16" name="矩形 18"/>
          <p:cNvSpPr>
            <a:spLocks noChangeArrowheads="1"/>
          </p:cNvSpPr>
          <p:nvPr/>
        </p:nvSpPr>
        <p:spPr bwMode="auto">
          <a:xfrm>
            <a:off x="1655763" y="4586288"/>
            <a:ext cx="5832475" cy="231775"/>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r>
              <a:rPr lang="zh-CN" altLang="en-US" sz="900">
                <a:solidFill>
                  <a:srgbClr val="A6A6A6"/>
                </a:solidFill>
                <a:latin typeface="微软雅黑" pitchFamily="34" charset="-122"/>
                <a:ea typeface="微软雅黑" pitchFamily="34" charset="-122"/>
              </a:rPr>
              <a:t>技术支持：梵帝尼</a:t>
            </a:r>
            <a:endParaRPr lang="en-US" altLang="zh-CN" sz="900">
              <a:solidFill>
                <a:srgbClr val="A6A6A6"/>
              </a:solidFill>
              <a:latin typeface="微软雅黑" pitchFamily="34" charset="-122"/>
              <a:ea typeface="微软雅黑" pitchFamily="34" charset="-122"/>
            </a:endParaRPr>
          </a:p>
        </p:txBody>
      </p:sp>
    </p:spTree>
    <p:extLst>
      <p:ext uri="{BB962C8B-B14F-4D97-AF65-F5344CB8AC3E}">
        <p14:creationId xmlns:p14="http://schemas.microsoft.com/office/powerpoint/2010/main" val="283233758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p>
            <a:fld id="{A2519894-5045-4769-86C2-4824768D5EC1}" type="datetime1">
              <a:rPr lang="en-US" altLang="zh-HK" smtClean="0"/>
              <a:t>09/07/2020</a:t>
            </a:fld>
            <a:endParaRPr lang="en-US" dirty="0"/>
          </a:p>
        </p:txBody>
      </p:sp>
      <p:sp>
        <p:nvSpPr>
          <p:cNvPr id="20" name="頁尾版面配置區 19"/>
          <p:cNvSpPr>
            <a:spLocks noGrp="1"/>
          </p:cNvSpPr>
          <p:nvPr>
            <p:ph type="ftr" sz="quarter" idx="11"/>
          </p:nvPr>
        </p:nvSpPr>
        <p:spPr>
          <a:xfrm>
            <a:off x="5715000" y="6305550"/>
            <a:ext cx="2895600" cy="476250"/>
          </a:xfrm>
          <a:prstGeom prst="rect">
            <a:avLst/>
          </a:prstGeom>
        </p:spPr>
        <p:txBody>
          <a:bodyPr/>
          <a:lstStyle/>
          <a:p>
            <a:endParaRPr lang="en-US" dirty="0"/>
          </a:p>
        </p:txBody>
      </p:sp>
      <p:sp>
        <p:nvSpPr>
          <p:cNvPr id="10" name="投影片編號版面配置區 9"/>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内容占位符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5"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700918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5"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22537641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6"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27290879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8"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37455594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4"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31328610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3" name="Rectangle 7"/>
          <p:cNvSpPr>
            <a:spLocks noGrp="1" noChangeArrowheads="1"/>
          </p:cNvSpPr>
          <p:nvPr>
            <p:ph type="dt" sz="half" idx="11"/>
          </p:nvPr>
        </p:nvSpPr>
        <p:spPr>
          <a:ln/>
        </p:spPr>
        <p:txBody>
          <a:bodyPr/>
          <a:lstStyle>
            <a:lvl1pPr>
              <a:defRPr/>
            </a:lvl1pPr>
          </a:lstStyle>
          <a:p>
            <a:fld id="{44BC4985-4348-457A-92E7-FA87D451796C}" type="datetime1">
              <a:rPr lang="en-US" altLang="zh-HK" smtClean="0"/>
              <a:t>09/07/2020</a:t>
            </a:fld>
            <a:endParaRPr lang="en-US" dirty="0"/>
          </a:p>
        </p:txBody>
      </p:sp>
    </p:spTree>
    <p:extLst>
      <p:ext uri="{BB962C8B-B14F-4D97-AF65-F5344CB8AC3E}">
        <p14:creationId xmlns:p14="http://schemas.microsoft.com/office/powerpoint/2010/main" val="197612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6"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22778423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fld id="{D57F1E4F-1CFF-5643-939E-217C01CDF565}" type="slidenum">
              <a:rPr lang="en-US" smtClean="0"/>
              <a:pPr/>
              <a:t>‹#›</a:t>
            </a:fld>
            <a:endParaRPr lang="en-US" dirty="0"/>
          </a:p>
        </p:txBody>
      </p:sp>
      <p:sp>
        <p:nvSpPr>
          <p:cNvPr id="6" name="Rectangle 7"/>
          <p:cNvSpPr>
            <a:spLocks noGrp="1" noChangeArrowheads="1"/>
          </p:cNvSpPr>
          <p:nvPr>
            <p:ph type="dt" sz="half" idx="11"/>
          </p:nvPr>
        </p:nvSpPr>
        <p:spPr>
          <a:ln/>
        </p:spPr>
        <p:txBody>
          <a:bodyPr/>
          <a:lstStyle>
            <a:lvl1pPr>
              <a:defRPr/>
            </a:lvl1pPr>
          </a:lstStyle>
          <a:p>
            <a:fld id="{200308B3-AA9B-4131-865A-D1C59321C2DC}" type="datetime1">
              <a:rPr lang="en-US" altLang="zh-HK" smtClean="0"/>
              <a:t>09/07/2020</a:t>
            </a:fld>
            <a:endParaRPr lang="en-US" dirty="0"/>
          </a:p>
        </p:txBody>
      </p:sp>
    </p:spTree>
    <p:extLst>
      <p:ext uri="{BB962C8B-B14F-4D97-AF65-F5344CB8AC3E}">
        <p14:creationId xmlns:p14="http://schemas.microsoft.com/office/powerpoint/2010/main" val="93062556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bwMode="gray">
          <a:xfrm>
            <a:off x="533400" y="1295400"/>
            <a:ext cx="8191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46821" name="Rectangle 5"/>
          <p:cNvSpPr>
            <a:spLocks noGrp="1" noChangeArrowheads="1"/>
          </p:cNvSpPr>
          <p:nvPr>
            <p:ph type="sldNum" sz="quarter" idx="4"/>
          </p:nvPr>
        </p:nvSpPr>
        <p:spPr bwMode="gray">
          <a:xfrm>
            <a:off x="41910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宋体" pitchFamily="2" charset="-122"/>
              </a:defRPr>
            </a:lvl1pPr>
          </a:lstStyle>
          <a:p>
            <a:fld id="{D57F1E4F-1CFF-5643-939E-217C01CDF565}" type="slidenum">
              <a:rPr lang="en-US" smtClean="0"/>
              <a:pPr/>
              <a:t>‹#›</a:t>
            </a:fld>
            <a:endParaRPr lang="en-US" dirty="0"/>
          </a:p>
        </p:txBody>
      </p:sp>
      <p:sp>
        <p:nvSpPr>
          <p:cNvPr id="30724" name="Rectangle 6"/>
          <p:cNvSpPr>
            <a:spLocks noGrp="1" noChangeArrowheads="1"/>
          </p:cNvSpPr>
          <p:nvPr>
            <p:ph type="title"/>
          </p:nvPr>
        </p:nvSpPr>
        <p:spPr bwMode="gray">
          <a:xfrm>
            <a:off x="990600" y="447675"/>
            <a:ext cx="7086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46823" name="Rectangle 7"/>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宋体" pitchFamily="2" charset="-122"/>
              </a:defRPr>
            </a:lvl1pPr>
          </a:lstStyle>
          <a:p>
            <a:fld id="{200308B3-AA9B-4131-865A-D1C59321C2DC}" type="datetime1">
              <a:rPr lang="en-US" altLang="zh-HK" smtClean="0"/>
              <a:t>09/07/2020</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iming>
    <p:tnLst>
      <p:par>
        <p:cTn id="1" dur="indefinite" restart="never" nodeType="tmRoot"/>
      </p:par>
    </p:tnLst>
  </p:timing>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pitchFamily="34" charset="0"/>
        </a:defRPr>
      </a:lvl2pPr>
      <a:lvl3pPr algn="ctr" rtl="0" eaLnBrk="1" fontAlgn="base" hangingPunct="1">
        <a:spcBef>
          <a:spcPct val="0"/>
        </a:spcBef>
        <a:spcAft>
          <a:spcPct val="0"/>
        </a:spcAft>
        <a:defRPr sz="3200" b="1">
          <a:solidFill>
            <a:schemeClr val="tx2"/>
          </a:solidFill>
          <a:latin typeface="Arial" pitchFamily="34" charset="0"/>
        </a:defRPr>
      </a:lvl3pPr>
      <a:lvl4pPr algn="ctr" rtl="0" eaLnBrk="1" fontAlgn="base" hangingPunct="1">
        <a:spcBef>
          <a:spcPct val="0"/>
        </a:spcBef>
        <a:spcAft>
          <a:spcPct val="0"/>
        </a:spcAft>
        <a:defRPr sz="3200" b="1">
          <a:solidFill>
            <a:schemeClr val="tx2"/>
          </a:solidFill>
          <a:latin typeface="Arial" pitchFamily="34" charset="0"/>
        </a:defRPr>
      </a:lvl4pPr>
      <a:lvl5pPr algn="ctr" rtl="0" eaLnBrk="1" fontAlgn="base" hangingPunct="1">
        <a:spcBef>
          <a:spcPct val="0"/>
        </a:spcBef>
        <a:spcAft>
          <a:spcPct val="0"/>
        </a:spcAft>
        <a:defRPr sz="3200" b="1">
          <a:solidFill>
            <a:schemeClr val="tx2"/>
          </a:solidFill>
          <a:latin typeface="Arial" pitchFamily="34" charset="0"/>
        </a:defRPr>
      </a:lvl5pPr>
      <a:lvl6pPr marL="457200" algn="ctr" rtl="0" eaLnBrk="1" fontAlgn="base" hangingPunct="1">
        <a:spcBef>
          <a:spcPct val="0"/>
        </a:spcBef>
        <a:spcAft>
          <a:spcPct val="0"/>
        </a:spcAft>
        <a:defRPr sz="3200" b="1">
          <a:solidFill>
            <a:schemeClr val="tx2"/>
          </a:solidFill>
          <a:latin typeface="Arial" pitchFamily="34" charset="0"/>
        </a:defRPr>
      </a:lvl6pPr>
      <a:lvl7pPr marL="914400" algn="ctr" rtl="0" eaLnBrk="1" fontAlgn="base" hangingPunct="1">
        <a:spcBef>
          <a:spcPct val="0"/>
        </a:spcBef>
        <a:spcAft>
          <a:spcPct val="0"/>
        </a:spcAft>
        <a:defRPr sz="3200" b="1">
          <a:solidFill>
            <a:schemeClr val="tx2"/>
          </a:solidFill>
          <a:latin typeface="Arial" pitchFamily="34" charset="0"/>
        </a:defRPr>
      </a:lvl7pPr>
      <a:lvl8pPr marL="1371600" algn="ctr" rtl="0" eaLnBrk="1" fontAlgn="base" hangingPunct="1">
        <a:spcBef>
          <a:spcPct val="0"/>
        </a:spcBef>
        <a:spcAft>
          <a:spcPct val="0"/>
        </a:spcAft>
        <a:defRPr sz="3200" b="1">
          <a:solidFill>
            <a:schemeClr val="tx2"/>
          </a:solidFill>
          <a:latin typeface="Arial" pitchFamily="34" charset="0"/>
        </a:defRPr>
      </a:lvl8pPr>
      <a:lvl9pPr marL="1828800" algn="ctr" rtl="0" eaLnBrk="1" fontAlgn="base" hangingPunct="1">
        <a:spcBef>
          <a:spcPct val="0"/>
        </a:spcBef>
        <a:spcAft>
          <a:spcPct val="0"/>
        </a:spcAft>
        <a:defRPr sz="3200" b="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tistics.gov.hk/pub/B71912FB2019XXXXB0100.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hong-kong-economy-research.hktdc.com/business-news/article/%E5%B8%82%E5%A0%B4%E7%92%B0%E5%A2%83/%E9%A6%99%E6%B8%AF%E7%B6%93%E8%B2%BF%E6%A6%82%E6%B3%81/etihk/tc/1/1X000000/1X09OVUL.htm" TargetMode="External"/><Relationship Id="rId4" Type="http://schemas.openxmlformats.org/officeDocument/2006/relationships/hyperlink" Target="https://www.censtatd.gov.hk/hkstat/sub/sp80_tc.jsp?tableID=190&amp;ID=0&amp;productType=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GMx0rGQGaAY&amp;list=PL1188A9802575C33F&amp;index=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keconomy.gov.hk/tc/pdf/er_c_19q4.pdf"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hong-kong-economy-research.hktdc.com/business-news/article/%E5%B8%82%E5%A0%B4%E7%92%B0%E5%A2%83/%E9%A6%99%E6%B8%AF%E7%B6%93%E8%B2%BF%E6%A6%82%E6%B3%81/etihk/tc/1/1X000000/1X09OVUL.htm"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censtatd.gov.hk/hkstat/sub/sp130_tc.jsp?productCode=D560055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tatistics.gov.hk/pub/B10800032020MM02B0100.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enstatd.gov.hk/press_release/pressReleaseDetail.jsp?charsetID=2&amp;pressRID=463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nstatd.gov.hk/hkstat/sub/so200_tc.jsp"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enstatd.gov.hk/hkstat/sub/sp200_tc.jsp?tableID=006&amp;ID=3&amp;productType=9"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enstatd.gov.hk/press_release/pressReleaseDetail.jsp?charsetID=2&amp;pressRID=462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ronavirus.gov.hk/pdf/fund/CE-Measure-12.pdf"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GMx0rGQGaAY&amp;list=PL1188A9802575C33F&amp;index=16" TargetMode="External"/><Relationship Id="rId2" Type="http://schemas.openxmlformats.org/officeDocument/2006/relationships/hyperlink" Target="https://www.youtube.com/watch?v=yGJ3gXRFeK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scmp.com/comment/opinion/article/3078573/coronavirus-could-leave-world-even-more-unequal-place-would-be-real?utm_content=article&amp;utm_medium=Social&amp;utm_source=Facebook&amp;fbclid=IwAR0x1kIuxfDgjRdZgLvxvSAGuXx3QNqKD630Vis3Y5qdYfGEq8EVHx-hLgw#Echobox=1586195994"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ebcat.hkpl.gov.hk/lib/item?id=chamo:3571017&amp;fromLocationLink=false&amp;theme=WEB"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weforum.org/agenda/2020/03/how-to-avoid-covid-19-fake-news-coronavir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be.hku.hk/in-the-media/covid-19-and-monetary-policy" TargetMode="External"/><Relationship Id="rId2" Type="http://schemas.openxmlformats.org/officeDocument/2006/relationships/hyperlink" Target="https://www.eastasiaforum.org/2020/02/15/the-novel-coronavirus-and-economic-contagion/?from=timeline&amp;isappinstalled=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46.png"/><Relationship Id="rId4" Type="http://schemas.openxmlformats.org/officeDocument/2006/relationships/hyperlink" Target="https://webcat.hkpl.gov.hk/lib/item?id=chamo:3235140&amp;fromLocationLink=false&amp;theme=WE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ebcat.hkpl.gov.hk/lib/item?id=chamo:3214390&amp;fromLocationLink=false&amp;theme=WEB"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46.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hyperlink" Target="https://webcat.hkpl.gov.hk/lib/item?id=chamo:3068517&amp;fromLocationLink=false&amp;theme=WEB"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46.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hyperlink" Target="https://webcat.hkpl.gov.hk/lib/item?id=chamo:3304550&amp;fromLocationLink=false&amp;theme=WEB" TargetMode="Externa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46.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hyperlink" Target="https://webcat.hkpl.gov.hk/lib/item?id=chamo:2236758&amp;fromLocationLink=false&amp;theme=WEB" TargetMode="Externa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46.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hyperlink" Target="https://www.censtatd.gov.hk/home/index_tc.jsp" TargetMode="External"/><Relationship Id="rId2" Type="http://schemas.openxmlformats.org/officeDocument/2006/relationships/hyperlink" Target="https://www.hkeconomy.gov.hk/tc/situation/index.htm" TargetMode="External"/><Relationship Id="rId1" Type="http://schemas.openxmlformats.org/officeDocument/2006/relationships/slideLayout" Target="../slideLayouts/slideLayout2.xml"/><Relationship Id="rId6" Type="http://schemas.openxmlformats.org/officeDocument/2006/relationships/hyperlink" Target="http://hong-kong-economy-research.hktdc.com/tc/" TargetMode="External"/><Relationship Id="rId5" Type="http://schemas.openxmlformats.org/officeDocument/2006/relationships/hyperlink" Target="https://www.hkpl.gov.hk/tc/index.html" TargetMode="External"/><Relationship Id="rId4" Type="http://schemas.openxmlformats.org/officeDocument/2006/relationships/hyperlink" Target="https://www.tid.gov.hk/cindex.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id.gov.hk/tc_chi/aboutus/publications/tradestat/wmttt.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hong-kong-economy-research.hktdc.com/business-news/article/%E5%B8%82%E5%A0%B4%E7%92%B0%E5%A2%83/%E9%A6%99%E6%B8%AF%E7%B6%93%E8%B2%BF%E6%A6%82%E6%B3%81/etihk/tc/1/1X000000/1X09OVUL.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id.gov.hk/tc_chi/aboutus/publications/tradestat/imsup.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5188" y="506658"/>
            <a:ext cx="6858000" cy="4436465"/>
          </a:xfrm>
        </p:spPr>
        <p:txBody>
          <a:bodyPr>
            <a:normAutofit/>
          </a:bodyPr>
          <a:lstStyle/>
          <a:p>
            <a:r>
              <a:rPr lang="zh-TW" altLang="en-US" sz="4000" dirty="0" smtClean="0"/>
              <a:t>從經濟學角度分析</a:t>
            </a:r>
            <a:r>
              <a:rPr lang="en-US" altLang="zh-TW" sz="4000" dirty="0" smtClean="0"/>
              <a:t/>
            </a:r>
            <a:br>
              <a:rPr lang="en-US" altLang="zh-TW" sz="4000" dirty="0" smtClean="0"/>
            </a:br>
            <a:r>
              <a:rPr lang="en-US" altLang="zh-TW" sz="4000" dirty="0" smtClean="0"/>
              <a:t>2019</a:t>
            </a:r>
            <a:r>
              <a:rPr lang="zh-TW" altLang="en-US" sz="4000" dirty="0"/>
              <a:t>冠狀</a:t>
            </a:r>
            <a:r>
              <a:rPr lang="zh-TW" altLang="en-US" sz="4000" dirty="0" smtClean="0"/>
              <a:t>病毒對香港的影響</a:t>
            </a:r>
            <a:r>
              <a:rPr lang="en-US" altLang="zh-TW" sz="4000" dirty="0"/>
              <a:t/>
            </a:r>
            <a:br>
              <a:rPr lang="en-US" altLang="zh-TW" sz="4000" dirty="0"/>
            </a:br>
            <a:r>
              <a:rPr lang="en-US" altLang="zh-TW" sz="4000" dirty="0" smtClean="0"/>
              <a:t/>
            </a:r>
            <a:br>
              <a:rPr lang="en-US" altLang="zh-TW" sz="4000" dirty="0" smtClean="0"/>
            </a:br>
            <a:r>
              <a:rPr lang="en-US" altLang="zh-TW" dirty="0" smtClean="0"/>
              <a:t/>
            </a:r>
            <a:br>
              <a:rPr lang="en-US" altLang="zh-TW" dirty="0" smtClean="0"/>
            </a:br>
            <a:endParaRPr lang="zh-HK" altLang="en-US" dirty="0"/>
          </a:p>
        </p:txBody>
      </p:sp>
      <p:sp>
        <p:nvSpPr>
          <p:cNvPr id="5" name="副標題 2"/>
          <p:cNvSpPr>
            <a:spLocks noGrp="1"/>
          </p:cNvSpPr>
          <p:nvPr>
            <p:ph type="subTitle" idx="1"/>
          </p:nvPr>
        </p:nvSpPr>
        <p:spPr>
          <a:xfrm>
            <a:off x="2933291" y="4375505"/>
            <a:ext cx="5762563" cy="1925945"/>
          </a:xfrm>
        </p:spPr>
        <p:txBody>
          <a:bodyPr>
            <a:normAutofit fontScale="92500" lnSpcReduction="20000"/>
          </a:bodyPr>
          <a:lstStyle/>
          <a:p>
            <a:pPr algn="r"/>
            <a:endParaRPr lang="en-US" altLang="zh-HK" dirty="0"/>
          </a:p>
          <a:p>
            <a:pPr algn="r"/>
            <a:r>
              <a:rPr lang="zh-HK" altLang="en-US" dirty="0"/>
              <a:t>教育局課程發展</a:t>
            </a:r>
            <a:r>
              <a:rPr lang="zh-HK" altLang="en-US" dirty="0" smtClean="0"/>
              <a:t>處</a:t>
            </a:r>
            <a:endParaRPr lang="en-US" altLang="zh-HK" dirty="0" smtClean="0"/>
          </a:p>
          <a:p>
            <a:pPr algn="r"/>
            <a:r>
              <a:rPr lang="zh-HK" altLang="en-US" dirty="0" smtClean="0"/>
              <a:t>個人</a:t>
            </a:r>
            <a:r>
              <a:rPr lang="zh-HK" altLang="en-US" dirty="0"/>
              <a:t>、社會及人文教育組</a:t>
            </a:r>
            <a:endParaRPr lang="en-US" altLang="zh-HK" dirty="0"/>
          </a:p>
          <a:p>
            <a:pPr algn="r"/>
            <a:r>
              <a:rPr lang="zh-TW" altLang="en-US" dirty="0" smtClean="0"/>
              <a:t>經濟</a:t>
            </a:r>
            <a:r>
              <a:rPr lang="zh-HK" altLang="en-US" dirty="0" smtClean="0"/>
              <a:t>科</a:t>
            </a:r>
            <a:endParaRPr lang="en-US" altLang="zh-HK" dirty="0"/>
          </a:p>
          <a:p>
            <a:pPr algn="r"/>
            <a:r>
              <a:rPr lang="en-US" altLang="zh-HK" dirty="0" smtClean="0"/>
              <a:t>2020</a:t>
            </a:r>
            <a:r>
              <a:rPr lang="zh-HK" altLang="en-US" dirty="0" smtClean="0"/>
              <a:t>年</a:t>
            </a:r>
            <a:r>
              <a:rPr lang="en-US" altLang="zh-HK" dirty="0"/>
              <a:t>5</a:t>
            </a:r>
            <a:r>
              <a:rPr lang="zh-HK" altLang="en-US" dirty="0" smtClean="0"/>
              <a:t>月</a:t>
            </a:r>
            <a:endParaRPr lang="zh-HK"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54067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p:txBody>
          <a:bodyPr/>
          <a:lstStyle/>
          <a:p>
            <a:fld id="{D57F1E4F-1CFF-5643-939E-217C01CDF565}" type="slidenum">
              <a:rPr lang="en-US" smtClean="0"/>
              <a:pPr/>
              <a:t>10</a:t>
            </a:fld>
            <a:endParaRPr 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49" y="1516826"/>
            <a:ext cx="7367535" cy="4897600"/>
          </a:xfrm>
          <a:prstGeom prst="rect">
            <a:avLst/>
          </a:prstGeom>
        </p:spPr>
      </p:pic>
      <p:sp>
        <p:nvSpPr>
          <p:cNvPr id="6" name="文字方塊 5"/>
          <p:cNvSpPr txBox="1"/>
          <p:nvPr/>
        </p:nvSpPr>
        <p:spPr>
          <a:xfrm>
            <a:off x="6943733" y="5504398"/>
            <a:ext cx="1980029" cy="307777"/>
          </a:xfrm>
          <a:prstGeom prst="rect">
            <a:avLst/>
          </a:prstGeom>
          <a:noFill/>
        </p:spPr>
        <p:txBody>
          <a:bodyPr wrap="none" rtlCol="0">
            <a:spAutoFit/>
          </a:bodyPr>
          <a:lstStyle/>
          <a:p>
            <a:r>
              <a:rPr lang="zh-TW" altLang="en-US" sz="1400" dirty="0" smtClean="0"/>
              <a:t>資料來源：</a:t>
            </a:r>
            <a:r>
              <a:rPr lang="zh-TW" altLang="en-US" sz="1400" dirty="0" smtClean="0">
                <a:hlinkClick r:id="rId3"/>
              </a:rPr>
              <a:t>政府統計處</a:t>
            </a:r>
            <a:endParaRPr lang="zh-HK" altLang="en-US" sz="1400" dirty="0"/>
          </a:p>
        </p:txBody>
      </p:sp>
      <p:sp>
        <p:nvSpPr>
          <p:cNvPr id="7" name="內容版面配置區 2"/>
          <p:cNvSpPr txBox="1">
            <a:spLocks/>
          </p:cNvSpPr>
          <p:nvPr/>
        </p:nvSpPr>
        <p:spPr bwMode="gray">
          <a:xfrm>
            <a:off x="364125" y="970892"/>
            <a:ext cx="8426791" cy="76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r>
              <a:rPr lang="zh-TW" altLang="en-US" sz="2000" dirty="0" smtClean="0"/>
              <a:t>從行業</a:t>
            </a:r>
            <a:r>
              <a:rPr lang="zh-TW" altLang="en-US" sz="2000" dirty="0"/>
              <a:t>對本地生產總值的</a:t>
            </a:r>
            <a:r>
              <a:rPr lang="zh-TW" altLang="en-US" sz="2000" dirty="0" smtClean="0"/>
              <a:t>增加價值</a:t>
            </a:r>
            <a:r>
              <a:rPr lang="zh-TW" altLang="en-US" sz="2000" dirty="0"/>
              <a:t>和就業人數的</a:t>
            </a:r>
            <a:r>
              <a:rPr lang="zh-TW" altLang="en-US" sz="2000" dirty="0" smtClean="0"/>
              <a:t>數據中，可見金融</a:t>
            </a:r>
            <a:r>
              <a:rPr lang="zh-TW" altLang="en-US" sz="2000" dirty="0"/>
              <a:t>服務、貿易及物流、旅遊和專業及工商業支援</a:t>
            </a:r>
            <a:r>
              <a:rPr lang="zh-TW" altLang="en-US" sz="2000" dirty="0" smtClean="0"/>
              <a:t>服務對香港經濟的重要性。</a:t>
            </a:r>
            <a:endParaRPr lang="zh-HK" altLang="en-US" sz="2000" dirty="0"/>
          </a:p>
          <a:p>
            <a:pPr defTabSz="914400"/>
            <a:endParaRPr lang="zh-HK" altLang="en-US" sz="2200" dirty="0"/>
          </a:p>
        </p:txBody>
      </p:sp>
      <p:sp>
        <p:nvSpPr>
          <p:cNvPr id="9" name="Title 2"/>
          <p:cNvSpPr>
            <a:spLocks noGrp="1"/>
          </p:cNvSpPr>
          <p:nvPr>
            <p:ph type="title"/>
          </p:nvPr>
        </p:nvSpPr>
        <p:spPr>
          <a:xfrm>
            <a:off x="628650" y="365126"/>
            <a:ext cx="7886700" cy="1020329"/>
          </a:xfrm>
        </p:spPr>
        <p:txBody>
          <a:bodyPr>
            <a:normAutofit fontScale="90000"/>
          </a:bodyPr>
          <a:lstStyle/>
          <a:p>
            <a:pPr>
              <a:defRPr/>
            </a:pPr>
            <a:r>
              <a:rPr lang="en-US" altLang="zh-TW" dirty="0" smtClean="0"/>
              <a:t>C. </a:t>
            </a:r>
            <a:r>
              <a:rPr lang="zh-TW" altLang="en-US" dirty="0" smtClean="0"/>
              <a:t>香港經濟的四個主要行業</a:t>
            </a:r>
            <a:r>
              <a:rPr lang="en-US" altLang="zh-TW" dirty="0"/>
              <a:t/>
            </a:r>
            <a:br>
              <a:rPr lang="en-US" altLang="zh-TW" dirty="0"/>
            </a:br>
            <a:endParaRPr lang="en-HK" dirty="0"/>
          </a:p>
        </p:txBody>
      </p:sp>
    </p:spTree>
    <p:extLst>
      <p:ext uri="{BB962C8B-B14F-4D97-AF65-F5344CB8AC3E}">
        <p14:creationId xmlns:p14="http://schemas.microsoft.com/office/powerpoint/2010/main" val="154955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020329"/>
          </a:xfrm>
        </p:spPr>
        <p:txBody>
          <a:bodyPr>
            <a:normAutofit fontScale="90000"/>
          </a:bodyPr>
          <a:lstStyle/>
          <a:p>
            <a:pPr>
              <a:defRPr/>
            </a:pPr>
            <a:r>
              <a:rPr lang="en-US" altLang="zh-TW" dirty="0" smtClean="0"/>
              <a:t>C. </a:t>
            </a:r>
            <a:r>
              <a:rPr lang="zh-TW" altLang="en-US" dirty="0" smtClean="0"/>
              <a:t>香港經濟的四個主要行業</a:t>
            </a:r>
            <a:r>
              <a:rPr lang="en-US" altLang="zh-TW" dirty="0"/>
              <a:t/>
            </a:r>
            <a:br>
              <a:rPr lang="en-US" altLang="zh-TW" dirty="0"/>
            </a:br>
            <a:endParaRPr lang="en-HK" dirty="0"/>
          </a:p>
        </p:txBody>
      </p:sp>
      <p:sp>
        <p:nvSpPr>
          <p:cNvPr id="860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990575" indent="-380990">
              <a:defRPr kumimoji="1">
                <a:solidFill>
                  <a:schemeClr val="tx1"/>
                </a:solidFill>
                <a:latin typeface="Arial" panose="020B0604020202020204" pitchFamily="34" charset="0"/>
                <a:ea typeface="新細明體" panose="02020500000000000000" pitchFamily="18" charset="-120"/>
              </a:defRPr>
            </a:lvl2pPr>
            <a:lvl3pPr marL="1523962" indent="-304792">
              <a:defRPr kumimoji="1">
                <a:solidFill>
                  <a:schemeClr val="tx1"/>
                </a:solidFill>
                <a:latin typeface="Arial" panose="020B0604020202020204" pitchFamily="34" charset="0"/>
                <a:ea typeface="新細明體" panose="02020500000000000000" pitchFamily="18" charset="-120"/>
              </a:defRPr>
            </a:lvl3pPr>
            <a:lvl4pPr marL="2133547" indent="-304792">
              <a:defRPr kumimoji="1">
                <a:solidFill>
                  <a:schemeClr val="tx1"/>
                </a:solidFill>
                <a:latin typeface="Arial" panose="020B0604020202020204" pitchFamily="34" charset="0"/>
                <a:ea typeface="新細明體" panose="02020500000000000000" pitchFamily="18" charset="-120"/>
              </a:defRPr>
            </a:lvl4pPr>
            <a:lvl5pPr marL="2743131" indent="-304792">
              <a:defRPr kumimoji="1">
                <a:solidFill>
                  <a:schemeClr val="tx1"/>
                </a:solidFill>
                <a:latin typeface="Arial" panose="020B0604020202020204" pitchFamily="34" charset="0"/>
                <a:ea typeface="新細明體" panose="02020500000000000000" pitchFamily="18" charset="-120"/>
              </a:defRPr>
            </a:lvl5pPr>
            <a:lvl6pPr marL="3352716" indent="-30479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962301" indent="-30479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4571886" indent="-30479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5181470" indent="-304792"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844614C-387E-4208-8FCC-CCB40BD9E1A6}" type="slidenum">
              <a:rPr kumimoji="0" lang="en-US" altLang="en-US" smtClean="0">
                <a:solidFill>
                  <a:srgbClr val="000000"/>
                </a:solidFill>
              </a:rPr>
              <a:pPr/>
              <a:t>11</a:t>
            </a:fld>
            <a:endParaRPr kumimoji="0" lang="en-US" altLang="en-US">
              <a:solidFill>
                <a:srgbClr val="000000"/>
              </a:solidFill>
            </a:endParaRPr>
          </a:p>
        </p:txBody>
      </p:sp>
      <p:pic>
        <p:nvPicPr>
          <p:cNvPr id="1026" name="Picture 2" descr="圖：四個主要行業 (香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8" y="2511155"/>
            <a:ext cx="4211042" cy="3626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圖表 7"/>
          <p:cNvGraphicFramePr>
            <a:graphicFrameLocks/>
          </p:cNvGraphicFramePr>
          <p:nvPr>
            <p:extLst>
              <p:ext uri="{D42A27DB-BD31-4B8C-83A1-F6EECF244321}">
                <p14:modId xmlns:p14="http://schemas.microsoft.com/office/powerpoint/2010/main" val="1474280718"/>
              </p:ext>
            </p:extLst>
          </p:nvPr>
        </p:nvGraphicFramePr>
        <p:xfrm>
          <a:off x="4119327" y="2456838"/>
          <a:ext cx="4861711" cy="3528677"/>
        </p:xfrm>
        <a:graphic>
          <a:graphicData uri="http://schemas.openxmlformats.org/drawingml/2006/chart">
            <c:chart xmlns:c="http://schemas.openxmlformats.org/drawingml/2006/chart" xmlns:r="http://schemas.openxmlformats.org/officeDocument/2006/relationships" r:id="rId3"/>
          </a:graphicData>
        </a:graphic>
      </p:graphicFrame>
      <p:sp>
        <p:nvSpPr>
          <p:cNvPr id="9" name="文字方塊 8"/>
          <p:cNvSpPr txBox="1"/>
          <p:nvPr/>
        </p:nvSpPr>
        <p:spPr>
          <a:xfrm>
            <a:off x="4792173" y="6043160"/>
            <a:ext cx="2978618" cy="369332"/>
          </a:xfrm>
          <a:prstGeom prst="rect">
            <a:avLst/>
          </a:prstGeom>
          <a:noFill/>
        </p:spPr>
        <p:txBody>
          <a:bodyPr wrap="square" rtlCol="0">
            <a:spAutoFit/>
          </a:bodyPr>
          <a:lstStyle/>
          <a:p>
            <a:r>
              <a:rPr lang="zh-TW" altLang="en-US" dirty="0" smtClean="0"/>
              <a:t>資料來源：</a:t>
            </a:r>
            <a:r>
              <a:rPr lang="zh-TW" altLang="en-US" dirty="0" smtClean="0">
                <a:hlinkClick r:id="rId4"/>
              </a:rPr>
              <a:t>政府統計處</a:t>
            </a:r>
            <a:endParaRPr lang="zh-HK" altLang="en-US" dirty="0"/>
          </a:p>
        </p:txBody>
      </p:sp>
      <p:sp>
        <p:nvSpPr>
          <p:cNvPr id="5" name="文字方塊 4"/>
          <p:cNvSpPr txBox="1"/>
          <p:nvPr/>
        </p:nvSpPr>
        <p:spPr>
          <a:xfrm>
            <a:off x="5712734" y="5766161"/>
            <a:ext cx="524503" cy="276999"/>
          </a:xfrm>
          <a:prstGeom prst="rect">
            <a:avLst/>
          </a:prstGeom>
          <a:noFill/>
        </p:spPr>
        <p:txBody>
          <a:bodyPr wrap="none" rtlCol="0">
            <a:spAutoFit/>
          </a:bodyPr>
          <a:lstStyle/>
          <a:p>
            <a:r>
              <a:rPr lang="en-US" altLang="zh-HK" sz="1200" dirty="0" smtClean="0"/>
              <a:t>2018</a:t>
            </a:r>
            <a:endParaRPr lang="zh-HK" altLang="en-US" sz="1200" dirty="0"/>
          </a:p>
        </p:txBody>
      </p:sp>
      <p:sp>
        <p:nvSpPr>
          <p:cNvPr id="10" name="內容版面配置區 2"/>
          <p:cNvSpPr txBox="1">
            <a:spLocks/>
          </p:cNvSpPr>
          <p:nvPr/>
        </p:nvSpPr>
        <p:spPr bwMode="gray">
          <a:xfrm>
            <a:off x="652350" y="1142898"/>
            <a:ext cx="7886700" cy="14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defTabSz="914400"/>
            <a:r>
              <a:rPr lang="en-US" altLang="zh-TW" sz="2400" dirty="0" smtClean="0"/>
              <a:t>2018</a:t>
            </a:r>
            <a:r>
              <a:rPr lang="zh-TW" altLang="en-US" sz="2400" dirty="0"/>
              <a:t>年</a:t>
            </a:r>
            <a:r>
              <a:rPr lang="zh-TW" altLang="en-US" sz="2400" dirty="0" smtClean="0"/>
              <a:t>，金融</a:t>
            </a:r>
            <a:r>
              <a:rPr lang="zh-TW" altLang="en-US" sz="2400" dirty="0"/>
              <a:t>服務、貿易及物流、旅遊和專業及工商業支援服務佔香港近六成的本地生產</a:t>
            </a:r>
            <a:r>
              <a:rPr lang="zh-TW" altLang="en-US" sz="2400" dirty="0" smtClean="0"/>
              <a:t>總值（按</a:t>
            </a:r>
            <a:r>
              <a:rPr lang="zh-TW" altLang="en-US" sz="2400" dirty="0"/>
              <a:t>增加價值</a:t>
            </a:r>
            <a:r>
              <a:rPr lang="zh-TW" altLang="en-US" sz="2400" dirty="0" smtClean="0"/>
              <a:t>估算）及</a:t>
            </a:r>
            <a:r>
              <a:rPr lang="zh-TW" altLang="en-US" sz="2400" dirty="0"/>
              <a:t>近五成的總就業人口。</a:t>
            </a:r>
            <a:endParaRPr lang="zh-HK" altLang="en-US" sz="2400" dirty="0"/>
          </a:p>
          <a:p>
            <a:pPr defTabSz="914400"/>
            <a:endParaRPr lang="zh-HK" altLang="en-US" sz="2200" dirty="0"/>
          </a:p>
        </p:txBody>
      </p:sp>
      <p:sp>
        <p:nvSpPr>
          <p:cNvPr id="11" name="文字方塊 10"/>
          <p:cNvSpPr txBox="1"/>
          <p:nvPr/>
        </p:nvSpPr>
        <p:spPr>
          <a:xfrm>
            <a:off x="652350" y="6025054"/>
            <a:ext cx="2954655" cy="369332"/>
          </a:xfrm>
          <a:prstGeom prst="rect">
            <a:avLst/>
          </a:prstGeom>
          <a:noFill/>
        </p:spPr>
        <p:txBody>
          <a:bodyPr wrap="none" rtlCol="0">
            <a:spAutoFit/>
          </a:bodyPr>
          <a:lstStyle/>
          <a:p>
            <a:r>
              <a:rPr lang="zh-TW" altLang="en-US" dirty="0" smtClean="0"/>
              <a:t>資料來源：</a:t>
            </a:r>
            <a:r>
              <a:rPr lang="zh-TW" altLang="en-US" dirty="0" smtClean="0">
                <a:hlinkClick r:id="rId5"/>
              </a:rPr>
              <a:t>香港貿易發展局</a:t>
            </a:r>
            <a:endParaRPr lang="zh-HK" alt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336" y="2523828"/>
            <a:ext cx="4476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76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0019"/>
            <a:ext cx="7886700" cy="1325563"/>
          </a:xfrm>
        </p:spPr>
        <p:txBody>
          <a:bodyPr>
            <a:normAutofit/>
          </a:bodyPr>
          <a:lstStyle/>
          <a:p>
            <a:r>
              <a:rPr lang="en-US" altLang="zh-TW" dirty="0" smtClean="0"/>
              <a:t>II. </a:t>
            </a:r>
            <a:r>
              <a:rPr lang="zh-TW" altLang="en-US" dirty="0" smtClean="0"/>
              <a:t>疫</a:t>
            </a:r>
            <a:r>
              <a:rPr lang="zh-TW" altLang="en-US" dirty="0"/>
              <a:t>症</a:t>
            </a:r>
            <a:r>
              <a:rPr lang="zh-TW" altLang="en-US" dirty="0" smtClean="0"/>
              <a:t>下世界各地發生甚麼事情</a:t>
            </a:r>
            <a:r>
              <a:rPr lang="en-US" altLang="zh-TW" dirty="0" smtClean="0"/>
              <a:t>? </a:t>
            </a:r>
            <a:endParaRPr lang="zh-HK" altLang="en-US" dirty="0"/>
          </a:p>
        </p:txBody>
      </p:sp>
      <p:sp>
        <p:nvSpPr>
          <p:cNvPr id="3" name="內容版面配置區 2"/>
          <p:cNvSpPr>
            <a:spLocks noGrp="1"/>
          </p:cNvSpPr>
          <p:nvPr>
            <p:ph idx="1"/>
          </p:nvPr>
        </p:nvSpPr>
        <p:spPr/>
        <p:txBody>
          <a:bodyPr/>
          <a:lstStyle/>
          <a:p>
            <a:pPr marL="0" indent="0">
              <a:buNone/>
            </a:pPr>
            <a:endParaRPr lang="en-US" altLang="zh-TW" dirty="0" smtClean="0"/>
          </a:p>
          <a:p>
            <a:endParaRPr lang="zh-HK" altLang="en-US" dirty="0"/>
          </a:p>
        </p:txBody>
      </p:sp>
      <p:sp>
        <p:nvSpPr>
          <p:cNvPr id="12" name="投影片編號版面配置區 11"/>
          <p:cNvSpPr>
            <a:spLocks noGrp="1"/>
          </p:cNvSpPr>
          <p:nvPr>
            <p:ph type="sldNum" sz="quarter" idx="10"/>
          </p:nvPr>
        </p:nvSpPr>
        <p:spPr/>
        <p:txBody>
          <a:bodyPr/>
          <a:lstStyle/>
          <a:p>
            <a:fld id="{D57F1E4F-1CFF-5643-939E-217C01CDF565}" type="slidenum">
              <a:rPr lang="en-US" smtClean="0"/>
              <a:pPr/>
              <a:t>12</a:t>
            </a:fld>
            <a:endParaRPr lang="en-US" dirty="0"/>
          </a:p>
        </p:txBody>
      </p:sp>
      <p:sp>
        <p:nvSpPr>
          <p:cNvPr id="4" name="流程圖: 文件 3"/>
          <p:cNvSpPr/>
          <p:nvPr/>
        </p:nvSpPr>
        <p:spPr>
          <a:xfrm>
            <a:off x="3887932" y="1698834"/>
            <a:ext cx="4932218" cy="1209964"/>
          </a:xfrm>
          <a:prstGeom prst="flowChartDocument">
            <a:avLst/>
          </a:prstGeom>
          <a:solidFill>
            <a:srgbClr val="FCE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0070C0"/>
                </a:solidFill>
                <a:latin typeface="華康古印體(P)" panose="02010600010101010101" pitchFamily="2" charset="-120"/>
                <a:ea typeface="華康古印體(P)" panose="02010600010101010101" pitchFamily="2" charset="-120"/>
              </a:rPr>
              <a:t>資料</a:t>
            </a:r>
            <a:r>
              <a:rPr lang="en-US" altLang="zh-TW" dirty="0" smtClean="0">
                <a:solidFill>
                  <a:srgbClr val="0070C0"/>
                </a:solidFill>
                <a:latin typeface="華康古印體(P)" panose="02010600010101010101" pitchFamily="2" charset="-120"/>
                <a:ea typeface="華康古印體(P)" panose="02010600010101010101" pitchFamily="2" charset="-120"/>
              </a:rPr>
              <a:t>2. </a:t>
            </a:r>
            <a:r>
              <a:rPr lang="zh-TW" altLang="en-US" dirty="0" smtClean="0">
                <a:solidFill>
                  <a:srgbClr val="0070C0"/>
                </a:solidFill>
                <a:latin typeface="華康古印體(P)" panose="02010600010101010101" pitchFamily="2" charset="-120"/>
                <a:ea typeface="華康古印體(P)" panose="02010600010101010101" pitchFamily="2" charset="-120"/>
              </a:rPr>
              <a:t>行政</a:t>
            </a:r>
            <a:r>
              <a:rPr lang="zh-TW" altLang="en-US" dirty="0">
                <a:solidFill>
                  <a:srgbClr val="0070C0"/>
                </a:solidFill>
                <a:latin typeface="華康古印體(P)" panose="02010600010101010101" pitchFamily="2" charset="-120"/>
                <a:ea typeface="華康古印體(P)" panose="02010600010101010101" pitchFamily="2" charset="-120"/>
              </a:rPr>
              <a:t>長官林鄭月娥宣布明天零時零分起，封閉</a:t>
            </a:r>
            <a:r>
              <a:rPr lang="en-US" altLang="zh-TW" dirty="0">
                <a:solidFill>
                  <a:srgbClr val="0070C0"/>
                </a:solidFill>
                <a:latin typeface="華康古印體(P)" panose="02010600010101010101" pitchFamily="2" charset="-120"/>
                <a:ea typeface="華康古印體(P)" panose="02010600010101010101" pitchFamily="2" charset="-120"/>
              </a:rPr>
              <a:t>4</a:t>
            </a:r>
            <a:r>
              <a:rPr lang="zh-TW" altLang="en-US" dirty="0">
                <a:solidFill>
                  <a:srgbClr val="0070C0"/>
                </a:solidFill>
                <a:latin typeface="華康古印體(P)" panose="02010600010101010101" pitchFamily="2" charset="-120"/>
                <a:ea typeface="華康古印體(P)" panose="02010600010101010101" pitchFamily="2" charset="-120"/>
              </a:rPr>
              <a:t>個口岸，包括羅湖、落馬洲、皇</a:t>
            </a:r>
            <a:r>
              <a:rPr lang="zh-TW" altLang="en-US" dirty="0" smtClean="0">
                <a:solidFill>
                  <a:srgbClr val="0070C0"/>
                </a:solidFill>
                <a:latin typeface="華康古印體(P)" panose="02010600010101010101" pitchFamily="2" charset="-120"/>
                <a:ea typeface="華康古印體(P)" panose="02010600010101010101" pitchFamily="2" charset="-120"/>
              </a:rPr>
              <a:t>崗、港澳</a:t>
            </a:r>
            <a:r>
              <a:rPr lang="zh-TW" altLang="en-US" dirty="0">
                <a:solidFill>
                  <a:srgbClr val="0070C0"/>
                </a:solidFill>
                <a:latin typeface="華康古印體(P)" panose="02010600010101010101" pitchFamily="2" charset="-120"/>
                <a:ea typeface="華康古印體(P)" panose="02010600010101010101" pitchFamily="2" charset="-120"/>
              </a:rPr>
              <a:t>碼頭，以縮減人流</a:t>
            </a:r>
            <a:r>
              <a:rPr lang="zh-TW" altLang="en-US" dirty="0" smtClean="0">
                <a:solidFill>
                  <a:srgbClr val="0070C0"/>
                </a:solidFill>
                <a:latin typeface="華康古印體(P)" panose="02010600010101010101" pitchFamily="2" charset="-120"/>
                <a:ea typeface="華康古印體(P)" panose="02010600010101010101" pitchFamily="2" charset="-120"/>
              </a:rPr>
              <a:t>。</a:t>
            </a:r>
            <a:r>
              <a:rPr lang="en-US" altLang="zh-TW" dirty="0" smtClean="0">
                <a:solidFill>
                  <a:srgbClr val="0070C0"/>
                </a:solidFill>
                <a:latin typeface="華康古印體(P)" panose="02010600010101010101" pitchFamily="2" charset="-120"/>
                <a:ea typeface="華康古印體(P)" panose="02010600010101010101" pitchFamily="2" charset="-120"/>
              </a:rPr>
              <a:t>(2020</a:t>
            </a:r>
            <a:r>
              <a:rPr lang="zh-TW" altLang="en-US" dirty="0" smtClean="0">
                <a:solidFill>
                  <a:srgbClr val="0070C0"/>
                </a:solidFill>
                <a:latin typeface="華康古印體(P)" panose="02010600010101010101" pitchFamily="2" charset="-120"/>
                <a:ea typeface="華康古印體(P)" panose="02010600010101010101" pitchFamily="2" charset="-120"/>
              </a:rPr>
              <a:t>年</a:t>
            </a:r>
            <a:r>
              <a:rPr lang="en-US" altLang="zh-TW" dirty="0" smtClean="0">
                <a:solidFill>
                  <a:srgbClr val="0070C0"/>
                </a:solidFill>
                <a:latin typeface="華康古印體(P)" panose="02010600010101010101" pitchFamily="2" charset="-120"/>
                <a:ea typeface="華康古印體(P)" panose="02010600010101010101" pitchFamily="2" charset="-120"/>
              </a:rPr>
              <a:t>2</a:t>
            </a:r>
            <a:r>
              <a:rPr lang="zh-TW" altLang="en-US" dirty="0" smtClean="0">
                <a:solidFill>
                  <a:srgbClr val="0070C0"/>
                </a:solidFill>
                <a:latin typeface="華康古印體(P)" panose="02010600010101010101" pitchFamily="2" charset="-120"/>
                <a:ea typeface="華康古印體(P)" panose="02010600010101010101" pitchFamily="2" charset="-120"/>
              </a:rPr>
              <a:t>月</a:t>
            </a:r>
            <a:r>
              <a:rPr lang="en-US" altLang="zh-TW" dirty="0" smtClean="0">
                <a:solidFill>
                  <a:srgbClr val="0070C0"/>
                </a:solidFill>
                <a:latin typeface="華康古印體(P)" panose="02010600010101010101" pitchFamily="2" charset="-120"/>
                <a:ea typeface="華康古印體(P)" panose="02010600010101010101" pitchFamily="2" charset="-120"/>
              </a:rPr>
              <a:t>4</a:t>
            </a:r>
            <a:r>
              <a:rPr lang="zh-TW" altLang="en-US" dirty="0" smtClean="0">
                <a:solidFill>
                  <a:srgbClr val="0070C0"/>
                </a:solidFill>
                <a:latin typeface="華康古印體(P)" panose="02010600010101010101" pitchFamily="2" charset="-120"/>
                <a:ea typeface="華康古印體(P)" panose="02010600010101010101" pitchFamily="2" charset="-120"/>
              </a:rPr>
              <a:t>日</a:t>
            </a:r>
            <a:r>
              <a:rPr lang="en-US" altLang="zh-TW" dirty="0" smtClean="0">
                <a:solidFill>
                  <a:srgbClr val="0070C0"/>
                </a:solidFill>
                <a:latin typeface="華康古印體(P)" panose="02010600010101010101" pitchFamily="2" charset="-120"/>
                <a:ea typeface="華康古印體(P)" panose="02010600010101010101" pitchFamily="2" charset="-120"/>
              </a:rPr>
              <a:t>)</a:t>
            </a:r>
            <a:endParaRPr lang="zh-HK" altLang="en-US" dirty="0">
              <a:solidFill>
                <a:srgbClr val="0070C0"/>
              </a:solidFill>
              <a:latin typeface="華康古印體(P)" panose="02010600010101010101" pitchFamily="2" charset="-120"/>
              <a:ea typeface="華康古印體(P)" panose="02010600010101010101" pitchFamily="2" charset="-120"/>
            </a:endParaRPr>
          </a:p>
        </p:txBody>
      </p:sp>
      <p:sp>
        <p:nvSpPr>
          <p:cNvPr id="5" name="流程圖: 文件 4"/>
          <p:cNvSpPr/>
          <p:nvPr/>
        </p:nvSpPr>
        <p:spPr>
          <a:xfrm>
            <a:off x="2771292" y="2963812"/>
            <a:ext cx="5953607" cy="1632412"/>
          </a:xfrm>
          <a:prstGeom prst="flowChartDocument">
            <a:avLst/>
          </a:prstGeom>
          <a:solidFill>
            <a:srgbClr val="FFCCFF"/>
          </a:solidFill>
          <a:ln>
            <a:solidFill>
              <a:srgbClr val="00B0F0"/>
            </a:solidFill>
          </a:ln>
        </p:spPr>
        <p:style>
          <a:lnRef idx="0">
            <a:scrgbClr r="0" g="0" b="0"/>
          </a:lnRef>
          <a:fillRef idx="0">
            <a:scrgbClr r="0" g="0" b="0"/>
          </a:fillRef>
          <a:effectRef idx="0">
            <a:scrgbClr r="0" g="0" b="0"/>
          </a:effectRef>
          <a:fontRef idx="minor">
            <a:schemeClr val="lt1"/>
          </a:fontRef>
        </p:style>
        <p:txBody>
          <a:bodyPr tIns="72000" bIns="72000" rtlCol="0" anchor="ctr"/>
          <a:lstStyle/>
          <a:p>
            <a:pPr algn="just"/>
            <a:r>
              <a:rPr lang="zh-TW" altLang="en-US" dirty="0" smtClean="0">
                <a:solidFill>
                  <a:srgbClr val="0070C0"/>
                </a:solidFill>
                <a:latin typeface="華康古印體(P)" panose="02010600010101010101" pitchFamily="2" charset="-120"/>
                <a:ea typeface="華康古印體(P)" panose="02010600010101010101" pitchFamily="2" charset="-120"/>
              </a:rPr>
              <a:t>資料</a:t>
            </a:r>
            <a:r>
              <a:rPr lang="en-US" altLang="zh-TW" dirty="0" smtClean="0">
                <a:solidFill>
                  <a:srgbClr val="0070C0"/>
                </a:solidFill>
                <a:latin typeface="華康古印體(P)" panose="02010600010101010101" pitchFamily="2" charset="-120"/>
                <a:ea typeface="華康古印體(P)" panose="02010600010101010101" pitchFamily="2" charset="-120"/>
              </a:rPr>
              <a:t>3. </a:t>
            </a:r>
            <a:r>
              <a:rPr lang="zh-TW" altLang="en-US" dirty="0" smtClean="0">
                <a:solidFill>
                  <a:srgbClr val="0070C0"/>
                </a:solidFill>
                <a:latin typeface="華康古印體(P)" panose="02010600010101010101" pitchFamily="2" charset="-120"/>
                <a:ea typeface="華康古印體(P)" panose="02010600010101010101" pitchFamily="2" charset="-120"/>
              </a:rPr>
              <a:t>教育局</a:t>
            </a:r>
            <a:r>
              <a:rPr lang="zh-TW" altLang="en-US" dirty="0">
                <a:solidFill>
                  <a:srgbClr val="0070C0"/>
                </a:solidFill>
                <a:latin typeface="華康古印體(P)" panose="02010600010101010101" pitchFamily="2" charset="-120"/>
                <a:ea typeface="華康古印體(P)" panose="02010600010101010101" pitchFamily="2" charset="-120"/>
              </a:rPr>
              <a:t>今日決定，全港學校會進一步延長停課，直至學校的復活節假期結束，即最早於四月二十日復課，但確實的復課日期仍有待進一步評估</a:t>
            </a:r>
            <a:r>
              <a:rPr lang="zh-TW" altLang="en-US" dirty="0" smtClean="0">
                <a:solidFill>
                  <a:srgbClr val="0070C0"/>
                </a:solidFill>
                <a:latin typeface="華康古印體(P)" panose="02010600010101010101" pitchFamily="2" charset="-120"/>
                <a:ea typeface="華康古印體(P)" panose="02010600010101010101" pitchFamily="2" charset="-120"/>
              </a:rPr>
              <a:t>。</a:t>
            </a:r>
            <a:endParaRPr lang="en-US" altLang="zh-TW" dirty="0" smtClean="0">
              <a:solidFill>
                <a:srgbClr val="0070C0"/>
              </a:solidFill>
              <a:latin typeface="華康古印體(P)" panose="02010600010101010101" pitchFamily="2" charset="-120"/>
              <a:ea typeface="華康古印體(P)" panose="02010600010101010101" pitchFamily="2" charset="-120"/>
            </a:endParaRPr>
          </a:p>
          <a:p>
            <a:pPr algn="just"/>
            <a:r>
              <a:rPr lang="en-US" altLang="zh-TW" dirty="0" smtClean="0">
                <a:solidFill>
                  <a:srgbClr val="0070C0"/>
                </a:solidFill>
                <a:latin typeface="華康古印體(P)" panose="02010600010101010101" pitchFamily="2" charset="-120"/>
                <a:ea typeface="華康古印體(P)" panose="02010600010101010101" pitchFamily="2" charset="-120"/>
              </a:rPr>
              <a:t>(</a:t>
            </a:r>
            <a:r>
              <a:rPr lang="en-US" altLang="zh-TW" dirty="0">
                <a:solidFill>
                  <a:srgbClr val="0070C0"/>
                </a:solidFill>
                <a:latin typeface="華康古印體(P)" panose="02010600010101010101" pitchFamily="2" charset="-120"/>
                <a:ea typeface="華康古印體(P)" panose="02010600010101010101" pitchFamily="2" charset="-120"/>
              </a:rPr>
              <a:t>2020</a:t>
            </a:r>
            <a:r>
              <a:rPr lang="zh-TW" altLang="en-US" dirty="0">
                <a:solidFill>
                  <a:srgbClr val="0070C0"/>
                </a:solidFill>
                <a:latin typeface="華康古印體(P)" panose="02010600010101010101" pitchFamily="2" charset="-120"/>
                <a:ea typeface="華康古印體(P)" panose="02010600010101010101" pitchFamily="2" charset="-120"/>
              </a:rPr>
              <a:t>年</a:t>
            </a:r>
            <a:r>
              <a:rPr lang="en-US" altLang="zh-TW" dirty="0">
                <a:solidFill>
                  <a:srgbClr val="0070C0"/>
                </a:solidFill>
                <a:latin typeface="華康古印體(P)" panose="02010600010101010101" pitchFamily="2" charset="-120"/>
                <a:ea typeface="華康古印體(P)" panose="02010600010101010101" pitchFamily="2" charset="-120"/>
              </a:rPr>
              <a:t>2</a:t>
            </a:r>
            <a:r>
              <a:rPr lang="zh-TW" altLang="en-US" dirty="0">
                <a:solidFill>
                  <a:srgbClr val="0070C0"/>
                </a:solidFill>
                <a:latin typeface="華康古印體(P)" panose="02010600010101010101" pitchFamily="2" charset="-120"/>
                <a:ea typeface="華康古印體(P)" panose="02010600010101010101" pitchFamily="2" charset="-120"/>
              </a:rPr>
              <a:t>月</a:t>
            </a:r>
            <a:r>
              <a:rPr lang="en-US" altLang="zh-TW" dirty="0">
                <a:solidFill>
                  <a:srgbClr val="0070C0"/>
                </a:solidFill>
                <a:latin typeface="華康古印體(P)" panose="02010600010101010101" pitchFamily="2" charset="-120"/>
                <a:ea typeface="華康古印體(P)" panose="02010600010101010101" pitchFamily="2" charset="-120"/>
              </a:rPr>
              <a:t>25</a:t>
            </a:r>
            <a:r>
              <a:rPr lang="zh-TW" altLang="en-US" dirty="0">
                <a:solidFill>
                  <a:srgbClr val="0070C0"/>
                </a:solidFill>
                <a:latin typeface="華康古印體(P)" panose="02010600010101010101" pitchFamily="2" charset="-120"/>
                <a:ea typeface="華康古印體(P)" panose="02010600010101010101" pitchFamily="2" charset="-120"/>
              </a:rPr>
              <a:t>日</a:t>
            </a:r>
            <a:r>
              <a:rPr lang="en-US" altLang="zh-TW" dirty="0">
                <a:solidFill>
                  <a:srgbClr val="0070C0"/>
                </a:solidFill>
                <a:latin typeface="華康古印體(P)" panose="02010600010101010101" pitchFamily="2" charset="-120"/>
                <a:ea typeface="華康古印體(P)" panose="02010600010101010101" pitchFamily="2" charset="-120"/>
              </a:rPr>
              <a:t>)</a:t>
            </a:r>
          </a:p>
        </p:txBody>
      </p:sp>
      <p:sp>
        <p:nvSpPr>
          <p:cNvPr id="6" name="流程圖: 文件 5"/>
          <p:cNvSpPr/>
          <p:nvPr/>
        </p:nvSpPr>
        <p:spPr>
          <a:xfrm>
            <a:off x="936410" y="4527132"/>
            <a:ext cx="3039844" cy="1801091"/>
          </a:xfrm>
          <a:prstGeom prst="flowChartDocumen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資料</a:t>
            </a: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4. </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三月二十五日凌晨零時起</a:t>
            </a:r>
            <a:r>
              <a:rPr lang="zh-TW" altLang="en-US" dirty="0">
                <a:solidFill>
                  <a:schemeClr val="accent6">
                    <a:lumMod val="50000"/>
                  </a:schemeClr>
                </a:solidFill>
                <a:latin typeface="華康古印體(P)" panose="02010600010101010101" pitchFamily="2" charset="-120"/>
                <a:ea typeface="華康古印體(P)" panose="02010600010101010101" pitchFamily="2" charset="-120"/>
              </a:rPr>
              <a:t>所有非香港居民從海外國家或地區乘搭飛機抵港將不准</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入境</a:t>
            </a: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暫時為期</a:t>
            </a: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14</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日</a:t>
            </a: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a:t>
            </a:r>
            <a:endParaRPr lang="zh-TW" altLang="en-US" dirty="0" smtClean="0">
              <a:solidFill>
                <a:schemeClr val="accent6">
                  <a:lumMod val="50000"/>
                </a:schemeClr>
              </a:solidFill>
              <a:latin typeface="華康古印體(P)" panose="02010600010101010101" pitchFamily="2" charset="-120"/>
              <a:ea typeface="華康古印體(P)" panose="02010600010101010101" pitchFamily="2" charset="-120"/>
            </a:endParaRPr>
          </a:p>
          <a:p>
            <a:pPr algn="ct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(2020</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年</a:t>
            </a: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3</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月</a:t>
            </a: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23</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日</a:t>
            </a:r>
            <a:r>
              <a:rPr lang="en-US" altLang="zh-TW" dirty="0" smtClean="0">
                <a:solidFill>
                  <a:schemeClr val="accent6">
                    <a:lumMod val="50000"/>
                  </a:schemeClr>
                </a:solidFill>
                <a:latin typeface="華康古印體(P)" panose="02010600010101010101" pitchFamily="2" charset="-120"/>
                <a:ea typeface="華康古印體(P)" panose="02010600010101010101" pitchFamily="2" charset="-120"/>
              </a:rPr>
              <a:t>)</a:t>
            </a:r>
            <a:r>
              <a:rPr lang="zh-TW" altLang="en-US" dirty="0" smtClean="0">
                <a:solidFill>
                  <a:schemeClr val="accent6">
                    <a:lumMod val="50000"/>
                  </a:schemeClr>
                </a:solidFill>
                <a:latin typeface="華康古印體(P)" panose="02010600010101010101" pitchFamily="2" charset="-120"/>
                <a:ea typeface="華康古印體(P)" panose="02010600010101010101" pitchFamily="2" charset="-120"/>
              </a:rPr>
              <a:t> </a:t>
            </a:r>
          </a:p>
        </p:txBody>
      </p:sp>
      <p:pic>
        <p:nvPicPr>
          <p:cNvPr id="7" name="圖片 6">
            <a:hlinkClick r:id="rId2"/>
          </p:cNvPr>
          <p:cNvPicPr>
            <a:picLocks noChangeAspect="1"/>
          </p:cNvPicPr>
          <p:nvPr/>
        </p:nvPicPr>
        <p:blipFill>
          <a:blip r:embed="rId3"/>
          <a:stretch>
            <a:fillRect/>
          </a:stretch>
        </p:blipFill>
        <p:spPr>
          <a:xfrm>
            <a:off x="5029200" y="4465393"/>
            <a:ext cx="3782291" cy="1862830"/>
          </a:xfrm>
          <a:prstGeom prst="rect">
            <a:avLst/>
          </a:prstGeom>
          <a:ln>
            <a:solidFill>
              <a:schemeClr val="accent2">
                <a:lumMod val="50000"/>
              </a:schemeClr>
            </a:solidFill>
          </a:ln>
        </p:spPr>
      </p:pic>
      <p:sp>
        <p:nvSpPr>
          <p:cNvPr id="9" name="文字方塊 8"/>
          <p:cNvSpPr txBox="1"/>
          <p:nvPr/>
        </p:nvSpPr>
        <p:spPr>
          <a:xfrm>
            <a:off x="5056022" y="4541341"/>
            <a:ext cx="936426" cy="338554"/>
          </a:xfrm>
          <a:prstGeom prst="rect">
            <a:avLst/>
          </a:prstGeom>
          <a:noFill/>
        </p:spPr>
        <p:txBody>
          <a:bodyPr wrap="square" rtlCol="0">
            <a:spAutoFit/>
          </a:bodyPr>
          <a:lstStyle/>
          <a:p>
            <a:r>
              <a:rPr lang="zh-TW" altLang="en-US" sz="1600" dirty="0" smtClean="0"/>
              <a:t>資料</a:t>
            </a:r>
            <a:r>
              <a:rPr lang="en-US" altLang="zh-TW" sz="1600" dirty="0" smtClean="0"/>
              <a:t>5. </a:t>
            </a:r>
            <a:endParaRPr lang="zh-HK" altLang="en-US" sz="1600" dirty="0"/>
          </a:p>
        </p:txBody>
      </p:sp>
      <p:sp>
        <p:nvSpPr>
          <p:cNvPr id="10" name="流程圖: 文件 9"/>
          <p:cNvSpPr/>
          <p:nvPr/>
        </p:nvSpPr>
        <p:spPr>
          <a:xfrm>
            <a:off x="628649" y="1612020"/>
            <a:ext cx="2981325" cy="165330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latin typeface="華康古印體(P)" panose="02010600010101010101" pitchFamily="2" charset="-120"/>
                <a:ea typeface="華康古印體(P)" panose="02010600010101010101" pitchFamily="2" charset="-120"/>
              </a:rPr>
              <a:t>資料</a:t>
            </a:r>
            <a:r>
              <a:rPr lang="en-US" altLang="zh-TW" dirty="0" smtClean="0">
                <a:latin typeface="華康古印體(P)" panose="02010600010101010101" pitchFamily="2" charset="-120"/>
                <a:ea typeface="華康古印體(P)" panose="02010600010101010101" pitchFamily="2" charset="-120"/>
              </a:rPr>
              <a:t>1. </a:t>
            </a:r>
            <a:r>
              <a:rPr lang="zh-TW" altLang="en-US" dirty="0" smtClean="0">
                <a:latin typeface="華康古印體(P)" panose="02010600010101010101" pitchFamily="2" charset="-120"/>
                <a:ea typeface="華康古印體(P)" panose="02010600010101010101" pitchFamily="2" charset="-120"/>
              </a:rPr>
              <a:t>內地出入境管理局公布，暫停受理審批簽發內地居民赴港澳旅遊</a:t>
            </a:r>
            <a:r>
              <a:rPr lang="zh-TW" altLang="en-US" dirty="0">
                <a:latin typeface="華康古印體(P)" panose="02010600010101010101" pitchFamily="2" charset="-120"/>
                <a:ea typeface="華康古印體(P)" panose="02010600010101010101" pitchFamily="2" charset="-120"/>
              </a:rPr>
              <a:t>簽</a:t>
            </a:r>
            <a:r>
              <a:rPr lang="zh-TW" altLang="en-US" dirty="0" smtClean="0">
                <a:latin typeface="華康古印體(P)" panose="02010600010101010101" pitchFamily="2" charset="-120"/>
                <a:ea typeface="華康古印體(P)" panose="02010600010101010101" pitchFamily="2" charset="-120"/>
              </a:rPr>
              <a:t>注。</a:t>
            </a:r>
            <a:endParaRPr lang="en-US" altLang="zh-TW" dirty="0" smtClean="0">
              <a:latin typeface="華康古印體(P)" panose="02010600010101010101" pitchFamily="2" charset="-120"/>
              <a:ea typeface="華康古印體(P)" panose="02010600010101010101" pitchFamily="2" charset="-120"/>
            </a:endParaRPr>
          </a:p>
          <a:p>
            <a:r>
              <a:rPr lang="en-US" altLang="zh-TW" dirty="0" smtClean="0">
                <a:latin typeface="華康古印體(P)" panose="02010600010101010101" pitchFamily="2" charset="-120"/>
                <a:ea typeface="華康古印體(P)" panose="02010600010101010101" pitchFamily="2" charset="-120"/>
              </a:rPr>
              <a:t>(2020</a:t>
            </a:r>
            <a:r>
              <a:rPr lang="zh-TW" altLang="en-US" dirty="0" smtClean="0">
                <a:latin typeface="華康古印體(P)" panose="02010600010101010101" pitchFamily="2" charset="-120"/>
                <a:ea typeface="華康古印體(P)" panose="02010600010101010101" pitchFamily="2" charset="-120"/>
              </a:rPr>
              <a:t>年</a:t>
            </a:r>
            <a:r>
              <a:rPr lang="en-US" altLang="zh-TW" dirty="0" smtClean="0">
                <a:latin typeface="華康古印體(P)" panose="02010600010101010101" pitchFamily="2" charset="-120"/>
                <a:ea typeface="華康古印體(P)" panose="02010600010101010101" pitchFamily="2" charset="-120"/>
              </a:rPr>
              <a:t>02</a:t>
            </a:r>
            <a:r>
              <a:rPr lang="zh-TW" altLang="en-US" dirty="0" smtClean="0">
                <a:latin typeface="華康古印體(P)" panose="02010600010101010101" pitchFamily="2" charset="-120"/>
                <a:ea typeface="華康古印體(P)" panose="02010600010101010101" pitchFamily="2" charset="-120"/>
              </a:rPr>
              <a:t>月</a:t>
            </a:r>
            <a:r>
              <a:rPr lang="en-US" altLang="zh-TW" dirty="0" smtClean="0">
                <a:latin typeface="華康古印體(P)" panose="02010600010101010101" pitchFamily="2" charset="-120"/>
                <a:ea typeface="華康古印體(P)" panose="02010600010101010101" pitchFamily="2" charset="-120"/>
              </a:rPr>
              <a:t>02</a:t>
            </a:r>
            <a:r>
              <a:rPr lang="zh-TW" altLang="en-US" dirty="0" smtClean="0">
                <a:latin typeface="華康古印體(P)" panose="02010600010101010101" pitchFamily="2" charset="-120"/>
                <a:ea typeface="華康古印體(P)" panose="02010600010101010101" pitchFamily="2" charset="-120"/>
              </a:rPr>
              <a:t>日</a:t>
            </a:r>
            <a:r>
              <a:rPr lang="en-US" altLang="zh-TW" dirty="0" smtClean="0">
                <a:latin typeface="華康古印體(P)" panose="02010600010101010101" pitchFamily="2" charset="-120"/>
                <a:ea typeface="華康古印體(P)" panose="02010600010101010101" pitchFamily="2" charset="-120"/>
              </a:rPr>
              <a:t>)</a:t>
            </a:r>
            <a:endParaRPr lang="zh-TW" altLang="en-US" dirty="0">
              <a:latin typeface="華康古印體(P)" panose="02010600010101010101" pitchFamily="2" charset="-120"/>
              <a:ea typeface="華康古印體(P)" panose="02010600010101010101" pitchFamily="2" charset="-120"/>
            </a:endParaRPr>
          </a:p>
        </p:txBody>
      </p:sp>
      <p:sp>
        <p:nvSpPr>
          <p:cNvPr id="11" name="文字方塊 10"/>
          <p:cNvSpPr txBox="1"/>
          <p:nvPr/>
        </p:nvSpPr>
        <p:spPr>
          <a:xfrm>
            <a:off x="729672" y="1173018"/>
            <a:ext cx="6493164" cy="369332"/>
          </a:xfrm>
          <a:prstGeom prst="rect">
            <a:avLst/>
          </a:prstGeom>
          <a:noFill/>
        </p:spPr>
        <p:txBody>
          <a:bodyPr wrap="square" rtlCol="0">
            <a:spAutoFit/>
          </a:bodyPr>
          <a:lstStyle/>
          <a:p>
            <a:r>
              <a:rPr lang="zh-TW" altLang="en-US" dirty="0" smtClean="0"/>
              <a:t>以下是關於疫症的一些報導：</a:t>
            </a:r>
            <a:endParaRPr lang="zh-HK" altLang="en-US" dirty="0"/>
          </a:p>
        </p:txBody>
      </p:sp>
    </p:spTree>
    <p:extLst>
      <p:ext uri="{BB962C8B-B14F-4D97-AF65-F5344CB8AC3E}">
        <p14:creationId xmlns:p14="http://schemas.microsoft.com/office/powerpoint/2010/main" val="250961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b="8983"/>
          <a:stretch/>
        </p:blipFill>
        <p:spPr>
          <a:xfrm>
            <a:off x="514292" y="1657264"/>
            <a:ext cx="7290451" cy="4061964"/>
          </a:xfrm>
          <a:prstGeom prst="rect">
            <a:avLst/>
          </a:prstGeom>
          <a:ln>
            <a:solidFill>
              <a:schemeClr val="accent1"/>
            </a:solidFill>
          </a:ln>
        </p:spPr>
      </p:pic>
      <p:sp>
        <p:nvSpPr>
          <p:cNvPr id="4" name="投影片編號版面配置區 3"/>
          <p:cNvSpPr>
            <a:spLocks noGrp="1"/>
          </p:cNvSpPr>
          <p:nvPr>
            <p:ph type="sldNum" sz="quarter" idx="10"/>
          </p:nvPr>
        </p:nvSpPr>
        <p:spPr/>
        <p:txBody>
          <a:bodyPr/>
          <a:lstStyle/>
          <a:p>
            <a:fld id="{D57F1E4F-1CFF-5643-939E-217C01CDF565}" type="slidenum">
              <a:rPr lang="en-US" smtClean="0"/>
              <a:pPr/>
              <a:t>13</a:t>
            </a:fld>
            <a:endParaRPr lang="en-US" dirty="0"/>
          </a:p>
        </p:txBody>
      </p:sp>
      <p:sp>
        <p:nvSpPr>
          <p:cNvPr id="8" name="文字方塊 7"/>
          <p:cNvSpPr txBox="1"/>
          <p:nvPr/>
        </p:nvSpPr>
        <p:spPr>
          <a:xfrm>
            <a:off x="648328" y="5978207"/>
            <a:ext cx="8057084" cy="338554"/>
          </a:xfrm>
          <a:prstGeom prst="rect">
            <a:avLst/>
          </a:prstGeom>
          <a:noFill/>
        </p:spPr>
        <p:txBody>
          <a:bodyPr wrap="square" rtlCol="0">
            <a:spAutoFit/>
          </a:bodyPr>
          <a:lstStyle/>
          <a:p>
            <a:r>
              <a:rPr lang="zh-TW" altLang="en-US" sz="1600" dirty="0" smtClean="0">
                <a:solidFill>
                  <a:srgbClr val="0000CC"/>
                </a:solidFill>
                <a:hlinkClick r:id="rId3"/>
              </a:rPr>
              <a:t>資料來源：二零一九年經濟概況及二零二零年展望（財政司司長辦公室</a:t>
            </a:r>
            <a:r>
              <a:rPr lang="zh-TW" altLang="en-US" sz="1350" dirty="0" smtClean="0">
                <a:solidFill>
                  <a:srgbClr val="0000CC"/>
                </a:solidFill>
                <a:hlinkClick r:id="rId3"/>
              </a:rPr>
              <a:t>）</a:t>
            </a:r>
            <a:endParaRPr lang="zh-HK" altLang="en-US" sz="1350" dirty="0">
              <a:solidFill>
                <a:srgbClr val="0000CC"/>
              </a:solidFill>
            </a:endParaRPr>
          </a:p>
        </p:txBody>
      </p:sp>
      <p:sp>
        <p:nvSpPr>
          <p:cNvPr id="9" name="標題 1"/>
          <p:cNvSpPr>
            <a:spLocks noGrp="1"/>
          </p:cNvSpPr>
          <p:nvPr>
            <p:ph type="title"/>
          </p:nvPr>
        </p:nvSpPr>
        <p:spPr>
          <a:xfrm>
            <a:off x="628650" y="30019"/>
            <a:ext cx="7886700" cy="1325563"/>
          </a:xfrm>
        </p:spPr>
        <p:txBody>
          <a:bodyPr>
            <a:normAutofit/>
          </a:bodyPr>
          <a:lstStyle/>
          <a:p>
            <a:r>
              <a:rPr lang="en-US" altLang="zh-TW" dirty="0" smtClean="0"/>
              <a:t>II. </a:t>
            </a:r>
            <a:r>
              <a:rPr lang="zh-TW" altLang="en-US" dirty="0" smtClean="0"/>
              <a:t>疫</a:t>
            </a:r>
            <a:r>
              <a:rPr lang="zh-TW" altLang="en-US" dirty="0"/>
              <a:t>症</a:t>
            </a:r>
            <a:r>
              <a:rPr lang="zh-TW" altLang="en-US" dirty="0" smtClean="0"/>
              <a:t>下世界各地發生甚麼事情</a:t>
            </a:r>
            <a:r>
              <a:rPr lang="en-US" altLang="zh-TW" dirty="0" smtClean="0"/>
              <a:t>?</a:t>
            </a:r>
            <a:endParaRPr lang="zh-HK" altLang="en-US" dirty="0"/>
          </a:p>
        </p:txBody>
      </p:sp>
      <p:sp>
        <p:nvSpPr>
          <p:cNvPr id="10" name="內容版面配置區 2"/>
          <p:cNvSpPr txBox="1">
            <a:spLocks/>
          </p:cNvSpPr>
          <p:nvPr/>
        </p:nvSpPr>
        <p:spPr bwMode="gray">
          <a:xfrm>
            <a:off x="851526" y="1163166"/>
            <a:ext cx="7886700" cy="14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buNone/>
            </a:pPr>
            <a:r>
              <a:rPr lang="zh-TW" altLang="en-US" sz="2600" dirty="0" smtClean="0"/>
              <a:t>資料</a:t>
            </a:r>
            <a:r>
              <a:rPr lang="en-US" altLang="zh-TW" sz="2600" dirty="0" smtClean="0"/>
              <a:t>6. </a:t>
            </a:r>
            <a:r>
              <a:rPr lang="zh-TW" altLang="en-US" sz="2600" dirty="0" smtClean="0"/>
              <a:t>在</a:t>
            </a:r>
            <a:r>
              <a:rPr lang="zh-TW" altLang="en-US" sz="2600" dirty="0"/>
              <a:t>疫症蔓延下，全球經濟展望不樂觀</a:t>
            </a:r>
            <a:endParaRPr lang="zh-HK" altLang="en-US" sz="2600" dirty="0"/>
          </a:p>
          <a:p>
            <a:pPr defTabSz="914400"/>
            <a:endParaRPr lang="zh-HK" altLang="en-US" sz="2200" dirty="0"/>
          </a:p>
        </p:txBody>
      </p:sp>
      <p:sp>
        <p:nvSpPr>
          <p:cNvPr id="2" name="文字方塊 1"/>
          <p:cNvSpPr txBox="1"/>
          <p:nvPr/>
        </p:nvSpPr>
        <p:spPr>
          <a:xfrm>
            <a:off x="666698" y="5719228"/>
            <a:ext cx="3127779" cy="338554"/>
          </a:xfrm>
          <a:prstGeom prst="rect">
            <a:avLst/>
          </a:prstGeom>
          <a:noFill/>
        </p:spPr>
        <p:txBody>
          <a:bodyPr wrap="none" rtlCol="0">
            <a:spAutoFit/>
          </a:bodyPr>
          <a:lstStyle/>
          <a:p>
            <a:r>
              <a:rPr lang="zh-TW" altLang="en-US" sz="1600" dirty="0" smtClean="0"/>
              <a:t>註</a:t>
            </a:r>
            <a:r>
              <a:rPr lang="zh-TW" altLang="en-US" sz="1600" dirty="0" smtClean="0">
                <a:sym typeface="Wingdings" panose="05000000000000000000" pitchFamily="2" charset="2"/>
              </a:rPr>
              <a:t>：</a:t>
            </a:r>
            <a:r>
              <a:rPr lang="en-US" altLang="zh-TW" sz="1600" dirty="0" smtClean="0">
                <a:sym typeface="Wingdings" panose="05000000000000000000" pitchFamily="2" charset="2"/>
              </a:rPr>
              <a:t>(</a:t>
            </a:r>
            <a:r>
              <a:rPr lang="zh-TW" altLang="en-US" sz="1600" dirty="0" smtClean="0">
                <a:sym typeface="Wingdings" panose="05000000000000000000" pitchFamily="2" charset="2"/>
              </a:rPr>
              <a:t>*</a:t>
            </a:r>
            <a:r>
              <a:rPr lang="en-US" altLang="zh-TW" sz="1600" dirty="0" smtClean="0">
                <a:sym typeface="Wingdings" panose="05000000000000000000" pitchFamily="2" charset="2"/>
              </a:rPr>
              <a:t>) </a:t>
            </a:r>
            <a:r>
              <a:rPr lang="zh-TW" altLang="en-US" sz="1600" dirty="0" smtClean="0">
                <a:sym typeface="Wingdings" panose="05000000000000000000" pitchFamily="2" charset="2"/>
              </a:rPr>
              <a:t>國際貨幣基金組織的預測</a:t>
            </a:r>
            <a:endParaRPr lang="zh-HK" altLang="en-US" sz="1600" dirty="0"/>
          </a:p>
        </p:txBody>
      </p:sp>
    </p:spTree>
    <p:extLst>
      <p:ext uri="{BB962C8B-B14F-4D97-AF65-F5344CB8AC3E}">
        <p14:creationId xmlns:p14="http://schemas.microsoft.com/office/powerpoint/2010/main" val="225748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247035"/>
            <a:ext cx="7886700" cy="4351338"/>
          </a:xfrm>
        </p:spPr>
        <p:txBody>
          <a:bodyPr/>
          <a:lstStyle/>
          <a:p>
            <a:pPr marL="0" indent="0">
              <a:buNone/>
            </a:pPr>
            <a:r>
              <a:rPr lang="zh-TW" altLang="en-US" sz="2600" dirty="0" smtClean="0"/>
              <a:t>資料</a:t>
            </a:r>
            <a:r>
              <a:rPr lang="en-US" altLang="zh-TW" sz="2600" dirty="0" smtClean="0"/>
              <a:t>1</a:t>
            </a:r>
            <a:r>
              <a:rPr lang="zh-TW" altLang="en-US" sz="2600" dirty="0" smtClean="0"/>
              <a:t>、</a:t>
            </a:r>
            <a:r>
              <a:rPr lang="en-US" altLang="zh-TW" sz="2600" dirty="0" smtClean="0"/>
              <a:t>2</a:t>
            </a:r>
            <a:r>
              <a:rPr lang="zh-TW" altLang="en-US" sz="2600" dirty="0" smtClean="0"/>
              <a:t>及</a:t>
            </a:r>
            <a:r>
              <a:rPr lang="en-US" altLang="zh-TW" sz="2600" dirty="0" smtClean="0"/>
              <a:t>4 </a:t>
            </a:r>
            <a:r>
              <a:rPr lang="en-US" altLang="zh-TW" sz="2600" dirty="0" smtClean="0">
                <a:sym typeface="Wingdings" panose="05000000000000000000" pitchFamily="2" charset="2"/>
              </a:rPr>
              <a:t></a:t>
            </a:r>
            <a:r>
              <a:rPr lang="zh-TW" altLang="en-US" sz="2600" dirty="0" smtClean="0"/>
              <a:t>來自內地及其他地方的旅客減少</a:t>
            </a:r>
            <a:endParaRPr lang="en-US" altLang="zh-TW" sz="2600" dirty="0" smtClean="0"/>
          </a:p>
          <a:p>
            <a:pPr marL="0" indent="0">
              <a:buNone/>
            </a:pPr>
            <a:endParaRPr lang="en-US" altLang="zh-HK" dirty="0"/>
          </a:p>
        </p:txBody>
      </p:sp>
      <p:sp>
        <p:nvSpPr>
          <p:cNvPr id="6" name="投影片編號版面配置區 5"/>
          <p:cNvSpPr>
            <a:spLocks noGrp="1"/>
          </p:cNvSpPr>
          <p:nvPr>
            <p:ph type="sldNum" sz="quarter" idx="10"/>
          </p:nvPr>
        </p:nvSpPr>
        <p:spPr/>
        <p:txBody>
          <a:bodyPr/>
          <a:lstStyle/>
          <a:p>
            <a:fld id="{D57F1E4F-1CFF-5643-939E-217C01CDF565}" type="slidenum">
              <a:rPr lang="en-US" smtClean="0"/>
              <a:pPr/>
              <a:t>14</a:t>
            </a:fld>
            <a:endParaRPr lang="en-US" dirty="0"/>
          </a:p>
        </p:txBody>
      </p:sp>
      <p:pic>
        <p:nvPicPr>
          <p:cNvPr id="4" name="Picture 2" descr="圖：訪港旅客 (香港)"/>
          <p:cNvPicPr>
            <a:picLocks noChangeAspect="1" noChangeArrowheads="1"/>
          </p:cNvPicPr>
          <p:nvPr/>
        </p:nvPicPr>
        <p:blipFill rotWithShape="1">
          <a:blip r:embed="rId2">
            <a:extLst>
              <a:ext uri="{28A0092B-C50C-407E-A947-70E740481C1C}">
                <a14:useLocalDpi xmlns:a14="http://schemas.microsoft.com/office/drawing/2010/main" val="0"/>
              </a:ext>
            </a:extLst>
          </a:blip>
          <a:srcRect t="2024" b="-1"/>
          <a:stretch/>
        </p:blipFill>
        <p:spPr bwMode="auto">
          <a:xfrm>
            <a:off x="419877" y="1910280"/>
            <a:ext cx="5220642" cy="4379727"/>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184244" y="5951454"/>
            <a:ext cx="2646878" cy="338554"/>
          </a:xfrm>
          <a:prstGeom prst="rect">
            <a:avLst/>
          </a:prstGeom>
          <a:noFill/>
        </p:spPr>
        <p:txBody>
          <a:bodyPr wrap="none" rtlCol="0">
            <a:spAutoFit/>
          </a:bodyPr>
          <a:lstStyle/>
          <a:p>
            <a:r>
              <a:rPr lang="zh-TW" altLang="en-US" sz="1600" dirty="0" smtClean="0"/>
              <a:t>資料來源：</a:t>
            </a:r>
            <a:r>
              <a:rPr lang="zh-TW" altLang="en-US" sz="1600" dirty="0" smtClean="0">
                <a:hlinkClick r:id="rId3"/>
              </a:rPr>
              <a:t>香港貿易發展局</a:t>
            </a:r>
            <a:endParaRPr lang="zh-HK" altLang="en-US" sz="1600" dirty="0"/>
          </a:p>
        </p:txBody>
      </p:sp>
      <p:sp>
        <p:nvSpPr>
          <p:cNvPr id="7" name="文字方塊 6"/>
          <p:cNvSpPr txBox="1"/>
          <p:nvPr/>
        </p:nvSpPr>
        <p:spPr>
          <a:xfrm>
            <a:off x="5896131" y="2159402"/>
            <a:ext cx="2827992" cy="2308324"/>
          </a:xfrm>
          <a:prstGeom prst="rect">
            <a:avLst/>
          </a:prstGeom>
          <a:noFill/>
          <a:ln>
            <a:solidFill>
              <a:schemeClr val="tx1"/>
            </a:solidFill>
          </a:ln>
        </p:spPr>
        <p:txBody>
          <a:bodyPr wrap="square" rtlCol="0">
            <a:spAutoFit/>
          </a:bodyPr>
          <a:lstStyle/>
          <a:p>
            <a:r>
              <a:rPr lang="zh-TW" altLang="en-US" dirty="0" smtClean="0"/>
              <a:t>圖表閱讀小貼示：</a:t>
            </a:r>
            <a:endParaRPr lang="en-US" altLang="zh-TW" dirty="0" smtClean="0"/>
          </a:p>
          <a:p>
            <a:pPr marL="285750" indent="-285750" algn="just">
              <a:buFont typeface="Arial" panose="020B0604020202020204" pitchFamily="34" charset="0"/>
              <a:buChar char="•"/>
            </a:pPr>
            <a:r>
              <a:rPr lang="zh-TW" altLang="en-US" dirty="0" smtClean="0"/>
              <a:t>圖表中，橫軸標示了</a:t>
            </a:r>
            <a:r>
              <a:rPr lang="en-US" altLang="zh-TW" dirty="0"/>
              <a:t>2014</a:t>
            </a:r>
            <a:r>
              <a:rPr lang="zh-TW" altLang="en-US" dirty="0"/>
              <a:t>年至</a:t>
            </a:r>
            <a:r>
              <a:rPr lang="en-US" altLang="zh-TW" dirty="0"/>
              <a:t>2019</a:t>
            </a:r>
            <a:r>
              <a:rPr lang="zh-TW" altLang="en-US" dirty="0" smtClean="0"/>
              <a:t>年</a:t>
            </a:r>
            <a:r>
              <a:rPr lang="zh-TW" altLang="en-US" b="1" dirty="0" smtClean="0">
                <a:solidFill>
                  <a:srgbClr val="0000FF"/>
                </a:solidFill>
              </a:rPr>
              <a:t>全年</a:t>
            </a:r>
            <a:r>
              <a:rPr lang="zh-TW" altLang="en-US" dirty="0" smtClean="0"/>
              <a:t>累計數字，而</a:t>
            </a:r>
            <a:r>
              <a:rPr lang="en-US" altLang="zh-TW" dirty="0" smtClean="0"/>
              <a:t>2020</a:t>
            </a:r>
            <a:r>
              <a:rPr lang="zh-TW" altLang="en-US" dirty="0" smtClean="0"/>
              <a:t>年只反映</a:t>
            </a:r>
            <a:r>
              <a:rPr lang="en-US" altLang="zh-TW" b="1" dirty="0" smtClean="0">
                <a:solidFill>
                  <a:srgbClr val="0000FF"/>
                </a:solidFill>
              </a:rPr>
              <a:t>1</a:t>
            </a:r>
            <a:r>
              <a:rPr lang="zh-TW" altLang="en-US" b="1" dirty="0" smtClean="0">
                <a:solidFill>
                  <a:srgbClr val="0000FF"/>
                </a:solidFill>
              </a:rPr>
              <a:t>月份</a:t>
            </a:r>
            <a:r>
              <a:rPr lang="zh-TW" altLang="en-US" dirty="0" smtClean="0"/>
              <a:t>的數字；</a:t>
            </a:r>
            <a:endParaRPr lang="en-US" altLang="zh-TW" dirty="0" smtClean="0"/>
          </a:p>
          <a:p>
            <a:pPr marL="285750" indent="-285750" algn="just">
              <a:buFont typeface="Arial" panose="020B0604020202020204" pitchFamily="34" charset="0"/>
              <a:buChar char="•"/>
            </a:pPr>
            <a:r>
              <a:rPr lang="zh-TW" altLang="en-US" dirty="0" smtClean="0"/>
              <a:t>解讀相關數據時，應注意數據的單位</a:t>
            </a:r>
            <a:r>
              <a:rPr lang="zh-TW" altLang="en-US" dirty="0"/>
              <a:t>（</a:t>
            </a:r>
            <a:r>
              <a:rPr lang="zh-TW" altLang="en-US" dirty="0" smtClean="0"/>
              <a:t>例如：按年還是按月</a:t>
            </a:r>
            <a:r>
              <a:rPr lang="en-US" altLang="zh-TW" dirty="0" smtClean="0"/>
              <a:t>?</a:t>
            </a:r>
            <a:r>
              <a:rPr lang="zh-TW" altLang="en-US" dirty="0"/>
              <a:t>）</a:t>
            </a:r>
            <a:r>
              <a:rPr lang="zh-TW" altLang="en-US" dirty="0" smtClean="0"/>
              <a:t>。</a:t>
            </a:r>
            <a:endParaRPr lang="en-US" altLang="zh-TW" dirty="0" smtClean="0"/>
          </a:p>
        </p:txBody>
      </p:sp>
      <p:sp>
        <p:nvSpPr>
          <p:cNvPr id="10" name="標題 1"/>
          <p:cNvSpPr>
            <a:spLocks noGrp="1"/>
          </p:cNvSpPr>
          <p:nvPr>
            <p:ph type="title"/>
          </p:nvPr>
        </p:nvSpPr>
        <p:spPr>
          <a:xfrm>
            <a:off x="501650" y="0"/>
            <a:ext cx="7886700" cy="1325563"/>
          </a:xfrm>
        </p:spPr>
        <p:txBody>
          <a:bodyPr>
            <a:normAutofit/>
          </a:bodyPr>
          <a:lstStyle/>
          <a:p>
            <a:r>
              <a:rPr lang="en-US" altLang="zh-TW" sz="3000" dirty="0"/>
              <a:t>III. </a:t>
            </a:r>
            <a:r>
              <a:rPr lang="zh-TW" altLang="en-US" sz="3000" dirty="0"/>
              <a:t>對香港經濟</a:t>
            </a:r>
            <a:r>
              <a:rPr lang="zh-TW" altLang="en-US" sz="3000" dirty="0" smtClean="0"/>
              <a:t>有甚麽</a:t>
            </a:r>
            <a:r>
              <a:rPr lang="zh-TW" altLang="en-US" sz="3000" dirty="0"/>
              <a:t>影響</a:t>
            </a:r>
            <a:r>
              <a:rPr lang="en-US" altLang="zh-TW" sz="3000" dirty="0"/>
              <a:t>?</a:t>
            </a:r>
            <a:r>
              <a:rPr lang="zh-TW" altLang="en-US" sz="3000" dirty="0" smtClean="0"/>
              <a:t>有甚麽數據</a:t>
            </a:r>
            <a:r>
              <a:rPr lang="zh-TW" altLang="en-US" sz="3000" dirty="0"/>
              <a:t>支持</a:t>
            </a:r>
            <a:r>
              <a:rPr lang="en-US" altLang="zh-TW" sz="3000" dirty="0"/>
              <a:t>?</a:t>
            </a:r>
            <a:endParaRPr lang="zh-HK" altLang="en-US" sz="3000" dirty="0"/>
          </a:p>
        </p:txBody>
      </p:sp>
      <p:sp>
        <p:nvSpPr>
          <p:cNvPr id="8" name="文字方塊 7"/>
          <p:cNvSpPr txBox="1"/>
          <p:nvPr/>
        </p:nvSpPr>
        <p:spPr>
          <a:xfrm>
            <a:off x="5676978" y="4853027"/>
            <a:ext cx="3266298" cy="1631216"/>
          </a:xfrm>
          <a:prstGeom prst="rect">
            <a:avLst/>
          </a:prstGeom>
          <a:solidFill>
            <a:srgbClr val="FFFF99"/>
          </a:solidFill>
          <a:ln w="19050" cmpd="dbl">
            <a:solidFill>
              <a:srgbClr val="0000FF"/>
            </a:solidFill>
          </a:ln>
        </p:spPr>
        <p:txBody>
          <a:bodyPr wrap="square" rtlCol="0">
            <a:spAutoFit/>
          </a:bodyPr>
          <a:lstStyle/>
          <a:p>
            <a:pPr algn="just"/>
            <a:r>
              <a:rPr lang="zh-TW" altLang="en-US" b="1" dirty="0" smtClean="0">
                <a:solidFill>
                  <a:srgbClr val="0000CC"/>
                </a:solidFill>
              </a:rPr>
              <a:t>最新數據</a:t>
            </a:r>
            <a:r>
              <a:rPr lang="zh-TW" altLang="en-US" b="1" dirty="0">
                <a:solidFill>
                  <a:srgbClr val="0000CC"/>
                </a:solidFill>
              </a:rPr>
              <a:t>：</a:t>
            </a:r>
            <a:endParaRPr lang="en-US" altLang="zh-TW" b="1" dirty="0" smtClean="0">
              <a:solidFill>
                <a:srgbClr val="0000CC"/>
              </a:solidFill>
            </a:endParaRPr>
          </a:p>
          <a:p>
            <a:pPr algn="just"/>
            <a:r>
              <a:rPr lang="en-US" altLang="zh-TW" sz="1700" dirty="0" smtClean="0">
                <a:solidFill>
                  <a:srgbClr val="0000CC"/>
                </a:solidFill>
              </a:rPr>
              <a:t>2020</a:t>
            </a:r>
            <a:r>
              <a:rPr lang="zh-TW" altLang="en-US" sz="1700" dirty="0">
                <a:solidFill>
                  <a:srgbClr val="0000CC"/>
                </a:solidFill>
              </a:rPr>
              <a:t>年</a:t>
            </a:r>
            <a:r>
              <a:rPr lang="en-US" altLang="zh-TW" sz="1700" dirty="0">
                <a:solidFill>
                  <a:srgbClr val="0000CC"/>
                </a:solidFill>
              </a:rPr>
              <a:t>2</a:t>
            </a:r>
            <a:r>
              <a:rPr lang="zh-TW" altLang="en-US" sz="1700" dirty="0">
                <a:solidFill>
                  <a:srgbClr val="0000CC"/>
                </a:solidFill>
              </a:rPr>
              <a:t>月，約有</a:t>
            </a:r>
            <a:r>
              <a:rPr lang="en-US" altLang="zh-TW" sz="1700" dirty="0">
                <a:solidFill>
                  <a:srgbClr val="0000CC"/>
                </a:solidFill>
              </a:rPr>
              <a:t>19</a:t>
            </a:r>
            <a:r>
              <a:rPr lang="zh-TW" altLang="en-US" sz="1700" dirty="0">
                <a:solidFill>
                  <a:srgbClr val="0000CC"/>
                </a:solidFill>
              </a:rPr>
              <a:t>萬名遊客抵達香港。與</a:t>
            </a:r>
            <a:r>
              <a:rPr lang="en-US" altLang="zh-TW" sz="1700" dirty="0">
                <a:solidFill>
                  <a:srgbClr val="0000CC"/>
                </a:solidFill>
              </a:rPr>
              <a:t>2019</a:t>
            </a:r>
            <a:r>
              <a:rPr lang="zh-TW" altLang="en-US" sz="1700" dirty="0">
                <a:solidFill>
                  <a:srgbClr val="0000CC"/>
                </a:solidFill>
              </a:rPr>
              <a:t>年</a:t>
            </a:r>
            <a:r>
              <a:rPr lang="en-US" altLang="zh-TW" sz="1700" dirty="0">
                <a:solidFill>
                  <a:srgbClr val="0000CC"/>
                </a:solidFill>
              </a:rPr>
              <a:t>2</a:t>
            </a:r>
            <a:r>
              <a:rPr lang="zh-TW" altLang="en-US" sz="1700" dirty="0">
                <a:solidFill>
                  <a:srgbClr val="0000CC"/>
                </a:solidFill>
              </a:rPr>
              <a:t>月相比，下降了</a:t>
            </a:r>
            <a:r>
              <a:rPr lang="en-US" altLang="zh-TW" sz="1700" dirty="0" smtClean="0">
                <a:solidFill>
                  <a:srgbClr val="0000CC"/>
                </a:solidFill>
              </a:rPr>
              <a:t>96.4%</a:t>
            </a:r>
            <a:r>
              <a:rPr lang="zh-TW" altLang="en-US" sz="1700" dirty="0" smtClean="0">
                <a:solidFill>
                  <a:srgbClr val="0000CC"/>
                </a:solidFill>
              </a:rPr>
              <a:t>。</a:t>
            </a:r>
            <a:endParaRPr lang="en-US" altLang="zh-TW" sz="1700" dirty="0" smtClean="0">
              <a:solidFill>
                <a:srgbClr val="0000CC"/>
              </a:solidFill>
            </a:endParaRPr>
          </a:p>
          <a:p>
            <a:pPr algn="r"/>
            <a:r>
              <a:rPr lang="zh-TW" altLang="en-US" sz="1700" dirty="0" smtClean="0"/>
              <a:t>資料來源</a:t>
            </a:r>
            <a:r>
              <a:rPr lang="zh-TW" altLang="en-US" sz="1700" dirty="0"/>
              <a:t>：</a:t>
            </a:r>
            <a:r>
              <a:rPr lang="zh-HK" altLang="en-US" sz="1700" dirty="0" smtClean="0">
                <a:hlinkClick r:id="rId4"/>
              </a:rPr>
              <a:t>政府</a:t>
            </a:r>
            <a:r>
              <a:rPr lang="zh-HK" altLang="en-US" sz="1700" dirty="0">
                <a:hlinkClick r:id="rId4"/>
              </a:rPr>
              <a:t>統計處</a:t>
            </a:r>
            <a:endParaRPr lang="zh-HK" altLang="en-US" sz="1700" dirty="0"/>
          </a:p>
          <a:p>
            <a:pPr algn="just"/>
            <a:endParaRPr lang="en-US" altLang="zh-TW" sz="1400" dirty="0" smtClean="0"/>
          </a:p>
        </p:txBody>
      </p:sp>
    </p:spTree>
    <p:extLst>
      <p:ext uri="{BB962C8B-B14F-4D97-AF65-F5344CB8AC3E}">
        <p14:creationId xmlns:p14="http://schemas.microsoft.com/office/powerpoint/2010/main" val="111831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188317"/>
            <a:ext cx="7886700" cy="4351338"/>
          </a:xfrm>
        </p:spPr>
        <p:txBody>
          <a:bodyPr/>
          <a:lstStyle/>
          <a:p>
            <a:pPr marL="0" indent="0">
              <a:buNone/>
            </a:pPr>
            <a:r>
              <a:rPr lang="zh-TW" altLang="en-US" sz="2600" dirty="0" smtClean="0"/>
              <a:t>資料</a:t>
            </a:r>
            <a:r>
              <a:rPr lang="en-US" altLang="zh-TW" sz="2600" dirty="0"/>
              <a:t>3</a:t>
            </a:r>
            <a:r>
              <a:rPr lang="zh-TW" altLang="en-US" sz="2600" dirty="0" smtClean="0"/>
              <a:t>及</a:t>
            </a:r>
            <a:r>
              <a:rPr lang="en-US" altLang="zh-TW" sz="2600" dirty="0" smtClean="0"/>
              <a:t>5</a:t>
            </a:r>
            <a:r>
              <a:rPr lang="en-US" altLang="zh-TW" sz="2600" dirty="0" smtClean="0">
                <a:sym typeface="Wingdings" panose="05000000000000000000" pitchFamily="2" charset="2"/>
              </a:rPr>
              <a:t> </a:t>
            </a:r>
            <a:r>
              <a:rPr lang="zh-TW" altLang="en-US" sz="2600" dirty="0">
                <a:sym typeface="Wingdings" panose="05000000000000000000" pitchFamily="2" charset="2"/>
              </a:rPr>
              <a:t>學校停課、社交生活減少</a:t>
            </a:r>
            <a:r>
              <a:rPr lang="en-US" altLang="zh-TW" sz="2600" dirty="0">
                <a:sym typeface="Wingdings" panose="05000000000000000000" pitchFamily="2" charset="2"/>
              </a:rPr>
              <a:t></a:t>
            </a:r>
            <a:r>
              <a:rPr lang="zh-TW" altLang="en-US" sz="2600" dirty="0">
                <a:sym typeface="Wingdings" panose="05000000000000000000" pitchFamily="2" charset="2"/>
              </a:rPr>
              <a:t>市民花在交通、</a:t>
            </a:r>
            <a:r>
              <a:rPr lang="zh-TW" altLang="en-US" sz="2600" dirty="0" smtClean="0">
                <a:sym typeface="Wingdings" panose="05000000000000000000" pitchFamily="2" charset="2"/>
              </a:rPr>
              <a:t>外出用膳、購物等的消費開支減少。</a:t>
            </a:r>
            <a:endParaRPr lang="en-US" altLang="zh-TW" sz="2600" dirty="0" smtClean="0">
              <a:sym typeface="Wingdings" panose="05000000000000000000" pitchFamily="2" charset="2"/>
            </a:endParaRPr>
          </a:p>
        </p:txBody>
      </p:sp>
      <p:sp>
        <p:nvSpPr>
          <p:cNvPr id="8" name="投影片編號版面配置區 7"/>
          <p:cNvSpPr>
            <a:spLocks noGrp="1"/>
          </p:cNvSpPr>
          <p:nvPr>
            <p:ph type="sldNum" sz="quarter" idx="10"/>
          </p:nvPr>
        </p:nvSpPr>
        <p:spPr/>
        <p:txBody>
          <a:bodyPr/>
          <a:lstStyle/>
          <a:p>
            <a:fld id="{D57F1E4F-1CFF-5643-939E-217C01CDF565}" type="slidenum">
              <a:rPr lang="en-US" smtClean="0"/>
              <a:pPr/>
              <a:t>15</a:t>
            </a:fld>
            <a:endParaRPr lang="en-US" dirty="0"/>
          </a:p>
        </p:txBody>
      </p:sp>
      <p:sp>
        <p:nvSpPr>
          <p:cNvPr id="7" name="文字方塊 6"/>
          <p:cNvSpPr txBox="1"/>
          <p:nvPr/>
        </p:nvSpPr>
        <p:spPr>
          <a:xfrm>
            <a:off x="7318020" y="4926246"/>
            <a:ext cx="1338828" cy="646331"/>
          </a:xfrm>
          <a:prstGeom prst="rect">
            <a:avLst/>
          </a:prstGeom>
          <a:noFill/>
        </p:spPr>
        <p:txBody>
          <a:bodyPr wrap="none" rtlCol="0">
            <a:spAutoFit/>
          </a:bodyPr>
          <a:lstStyle/>
          <a:p>
            <a:r>
              <a:rPr lang="zh-TW" altLang="en-US" dirty="0" smtClean="0"/>
              <a:t>資料來源：</a:t>
            </a:r>
            <a:endParaRPr lang="en-US" altLang="zh-TW" dirty="0" smtClean="0"/>
          </a:p>
          <a:p>
            <a:r>
              <a:rPr lang="zh-TW" altLang="en-US" dirty="0" smtClean="0">
                <a:hlinkClick r:id="rId2"/>
              </a:rPr>
              <a:t>政府統計處</a:t>
            </a:r>
            <a:endParaRPr lang="zh-HK"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730" y="2261506"/>
            <a:ext cx="5800970" cy="363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454639" y="2133024"/>
            <a:ext cx="3647152" cy="369332"/>
          </a:xfrm>
          <a:prstGeom prst="rect">
            <a:avLst/>
          </a:prstGeom>
          <a:noFill/>
        </p:spPr>
        <p:txBody>
          <a:bodyPr wrap="none" rtlCol="0">
            <a:spAutoFit/>
          </a:bodyPr>
          <a:lstStyle/>
          <a:p>
            <a:r>
              <a:rPr lang="zh-TW" altLang="en-US" b="1" dirty="0" smtClean="0"/>
              <a:t>零售業總銷貨價值指數的變動情況</a:t>
            </a:r>
            <a:endParaRPr lang="zh-HK" altLang="en-US" b="1" dirty="0"/>
          </a:p>
        </p:txBody>
      </p:sp>
      <p:sp>
        <p:nvSpPr>
          <p:cNvPr id="10" name="標題 1"/>
          <p:cNvSpPr>
            <a:spLocks noGrp="1"/>
          </p:cNvSpPr>
          <p:nvPr>
            <p:ph type="title"/>
          </p:nvPr>
        </p:nvSpPr>
        <p:spPr>
          <a:xfrm>
            <a:off x="501650" y="0"/>
            <a:ext cx="7886700" cy="1325563"/>
          </a:xfrm>
        </p:spPr>
        <p:txBody>
          <a:bodyPr>
            <a:normAutofit/>
          </a:bodyPr>
          <a:lstStyle/>
          <a:p>
            <a:r>
              <a:rPr lang="en-US" altLang="zh-TW" sz="3000" dirty="0"/>
              <a:t>III. </a:t>
            </a:r>
            <a:r>
              <a:rPr lang="zh-TW" altLang="en-US" sz="3000" dirty="0"/>
              <a:t>對香港經濟</a:t>
            </a:r>
            <a:r>
              <a:rPr lang="zh-TW" altLang="en-US" sz="3000" dirty="0" smtClean="0"/>
              <a:t>有甚麽</a:t>
            </a:r>
            <a:r>
              <a:rPr lang="zh-TW" altLang="en-US" sz="3000" dirty="0"/>
              <a:t>影響</a:t>
            </a:r>
            <a:r>
              <a:rPr lang="en-US" altLang="zh-TW" sz="3000" dirty="0"/>
              <a:t>?</a:t>
            </a:r>
            <a:r>
              <a:rPr lang="zh-TW" altLang="en-US" sz="3000" dirty="0" smtClean="0"/>
              <a:t>有甚麽數據</a:t>
            </a:r>
            <a:r>
              <a:rPr lang="zh-TW" altLang="en-US" sz="3000" dirty="0"/>
              <a:t>支持</a:t>
            </a:r>
            <a:r>
              <a:rPr lang="en-US" altLang="zh-TW" sz="3000" dirty="0"/>
              <a:t>?</a:t>
            </a:r>
            <a:endParaRPr lang="zh-HK" altLang="en-US" sz="3000" dirty="0"/>
          </a:p>
        </p:txBody>
      </p:sp>
      <p:sp>
        <p:nvSpPr>
          <p:cNvPr id="11" name="文字方塊 10"/>
          <p:cNvSpPr txBox="1"/>
          <p:nvPr/>
        </p:nvSpPr>
        <p:spPr>
          <a:xfrm>
            <a:off x="416460" y="5910337"/>
            <a:ext cx="8437830" cy="923330"/>
          </a:xfrm>
          <a:prstGeom prst="rect">
            <a:avLst/>
          </a:prstGeom>
          <a:noFill/>
        </p:spPr>
        <p:txBody>
          <a:bodyPr wrap="square" rtlCol="0">
            <a:spAutoFit/>
          </a:bodyPr>
          <a:lstStyle/>
          <a:p>
            <a:r>
              <a:rPr lang="zh-TW" altLang="en-US" dirty="0">
                <a:sym typeface="Wingdings" panose="05000000000000000000" pitchFamily="2" charset="2"/>
              </a:rPr>
              <a:t>（註：</a:t>
            </a:r>
            <a:r>
              <a:rPr lang="zh-TW" altLang="en-US" dirty="0"/>
              <a:t>零售業銷貨額統計</a:t>
            </a:r>
            <a:r>
              <a:rPr lang="zh-TW" altLang="en-US" dirty="0" smtClean="0"/>
              <a:t>數字只反映本地</a:t>
            </a:r>
            <a:r>
              <a:rPr lang="zh-TW" altLang="en-US" dirty="0"/>
              <a:t>零售業機構</a:t>
            </a:r>
            <a:r>
              <a:rPr lang="zh-TW" altLang="en-US" dirty="0" smtClean="0"/>
              <a:t>單位銷售</a:t>
            </a:r>
            <a:r>
              <a:rPr lang="zh-TW" altLang="en-US" dirty="0"/>
              <a:t>貨品的</a:t>
            </a:r>
            <a:r>
              <a:rPr lang="zh-TW" altLang="en-US" dirty="0" smtClean="0"/>
              <a:t>收益，並未涵蓋提供餐飲服務的食肆和其他受影響行業的收益。）</a:t>
            </a:r>
            <a:endParaRPr lang="zh-HK" altLang="en-US" dirty="0"/>
          </a:p>
          <a:p>
            <a:endParaRPr lang="zh-HK" altLang="en-US" dirty="0"/>
          </a:p>
        </p:txBody>
      </p:sp>
    </p:spTree>
    <p:extLst>
      <p:ext uri="{BB962C8B-B14F-4D97-AF65-F5344CB8AC3E}">
        <p14:creationId xmlns:p14="http://schemas.microsoft.com/office/powerpoint/2010/main" val="328735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1650" y="0"/>
            <a:ext cx="7886700" cy="1325563"/>
          </a:xfrm>
        </p:spPr>
        <p:txBody>
          <a:bodyPr>
            <a:normAutofit/>
          </a:bodyPr>
          <a:lstStyle/>
          <a:p>
            <a:r>
              <a:rPr lang="en-US" altLang="zh-TW" sz="3000" dirty="0"/>
              <a:t>III. </a:t>
            </a:r>
            <a:r>
              <a:rPr lang="zh-TW" altLang="en-US" sz="3000" dirty="0"/>
              <a:t>對香港經濟</a:t>
            </a:r>
            <a:r>
              <a:rPr lang="zh-TW" altLang="en-US" sz="3000" dirty="0" smtClean="0"/>
              <a:t>有甚麽</a:t>
            </a:r>
            <a:r>
              <a:rPr lang="zh-TW" altLang="en-US" sz="3000" dirty="0"/>
              <a:t>影響</a:t>
            </a:r>
            <a:r>
              <a:rPr lang="en-US" altLang="zh-TW" sz="3000" dirty="0"/>
              <a:t>?</a:t>
            </a:r>
            <a:r>
              <a:rPr lang="zh-TW" altLang="en-US" sz="3000" dirty="0" smtClean="0"/>
              <a:t>有甚麽數據</a:t>
            </a:r>
            <a:r>
              <a:rPr lang="zh-TW" altLang="en-US" sz="3000" dirty="0"/>
              <a:t>支持</a:t>
            </a:r>
            <a:r>
              <a:rPr lang="en-US" altLang="zh-TW" sz="3000" dirty="0"/>
              <a:t>?</a:t>
            </a:r>
            <a:endParaRPr lang="zh-HK" altLang="en-US" sz="3000"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16</a:t>
            </a:fld>
            <a:endParaRPr lang="en-US" dirty="0"/>
          </a:p>
        </p:txBody>
      </p:sp>
      <p:sp>
        <p:nvSpPr>
          <p:cNvPr id="7" name="文字方塊 6"/>
          <p:cNvSpPr txBox="1"/>
          <p:nvPr/>
        </p:nvSpPr>
        <p:spPr>
          <a:xfrm>
            <a:off x="6374631" y="5669165"/>
            <a:ext cx="2492990" cy="369332"/>
          </a:xfrm>
          <a:prstGeom prst="rect">
            <a:avLst/>
          </a:prstGeom>
          <a:noFill/>
        </p:spPr>
        <p:txBody>
          <a:bodyPr wrap="none" rtlCol="0">
            <a:spAutoFit/>
          </a:bodyPr>
          <a:lstStyle/>
          <a:p>
            <a:r>
              <a:rPr lang="zh-TW" altLang="en-US" dirty="0" smtClean="0"/>
              <a:t>資料來源：</a:t>
            </a:r>
            <a:r>
              <a:rPr lang="zh-TW" altLang="en-US" dirty="0" smtClean="0">
                <a:hlinkClick r:id="rId2"/>
              </a:rPr>
              <a:t>政府統計處</a:t>
            </a:r>
            <a:endParaRPr lang="zh-HK" altLang="en-US" dirty="0"/>
          </a:p>
        </p:txBody>
      </p:sp>
      <p:sp>
        <p:nvSpPr>
          <p:cNvPr id="5" name="文字方塊 4"/>
          <p:cNvSpPr txBox="1"/>
          <p:nvPr/>
        </p:nvSpPr>
        <p:spPr>
          <a:xfrm>
            <a:off x="479373" y="1049480"/>
            <a:ext cx="8283627" cy="4862870"/>
          </a:xfrm>
          <a:prstGeom prst="rect">
            <a:avLst/>
          </a:prstGeom>
          <a:noFill/>
        </p:spPr>
        <p:txBody>
          <a:bodyPr wrap="square" rtlCol="0">
            <a:spAutoFit/>
          </a:bodyPr>
          <a:lstStyle/>
          <a:p>
            <a:pPr algn="just"/>
            <a:r>
              <a:rPr lang="zh-TW" altLang="en-US" sz="2000" dirty="0" smtClean="0"/>
              <a:t>新聞稿：二零二零年二月份</a:t>
            </a:r>
            <a:r>
              <a:rPr lang="zh-TW" altLang="en-US" sz="2000" dirty="0"/>
              <a:t>對外商品貿易統計</a:t>
            </a:r>
          </a:p>
          <a:p>
            <a:pPr algn="just"/>
            <a:r>
              <a:rPr lang="zh-TW" altLang="en-US" sz="2000" dirty="0"/>
              <a:t>＊＊＊＊＊＊＊＊＊＊＊＊＊＊＊＊</a:t>
            </a:r>
          </a:p>
          <a:p>
            <a:pPr algn="just">
              <a:spcAft>
                <a:spcPts val="1200"/>
              </a:spcAft>
            </a:pPr>
            <a:r>
              <a:rPr lang="en-US" altLang="zh-TW" sz="2000" dirty="0"/>
              <a:t>	</a:t>
            </a:r>
            <a:r>
              <a:rPr lang="zh-TW" altLang="en-US" sz="2000" dirty="0"/>
              <a:t>繼較早時發表二零二零年二月份對外商品貿易的貨值統計數字後，政府統計處今日（四月十六日）發表該月份對外商品貿易貨量及價格統計數字。</a:t>
            </a:r>
          </a:p>
          <a:p>
            <a:pPr algn="just">
              <a:spcAft>
                <a:spcPts val="1200"/>
              </a:spcAft>
            </a:pPr>
            <a:r>
              <a:rPr lang="zh-TW" altLang="en-US" sz="2000" dirty="0"/>
              <a:t> </a:t>
            </a:r>
            <a:r>
              <a:rPr lang="zh-TW" altLang="en-US" sz="2000" dirty="0" smtClean="0"/>
              <a:t>     </a:t>
            </a:r>
            <a:r>
              <a:rPr lang="zh-TW" altLang="en-US" sz="2000" dirty="0"/>
              <a:t>由於受到農曆新年假期在不同日子所影響，每年一月及二月份的貿易數字通常有較大波動。因此，一月及二月份的貿易數字適宜合併分析。</a:t>
            </a:r>
            <a:r>
              <a:rPr lang="zh-TW" altLang="en-US" sz="2000" b="1" dirty="0">
                <a:solidFill>
                  <a:srgbClr val="0070C0"/>
                </a:solidFill>
              </a:rPr>
              <a:t>二零二零年首兩個月與二零一九年同期比較，香港的商品整體出口貨量及進口貨量分別下跌</a:t>
            </a:r>
            <a:r>
              <a:rPr lang="en-US" altLang="zh-TW" sz="2000" b="1" dirty="0">
                <a:solidFill>
                  <a:srgbClr val="0070C0"/>
                </a:solidFill>
              </a:rPr>
              <a:t>11.8%</a:t>
            </a:r>
            <a:r>
              <a:rPr lang="zh-TW" altLang="en-US" sz="2000" b="1" dirty="0">
                <a:solidFill>
                  <a:srgbClr val="0070C0"/>
                </a:solidFill>
              </a:rPr>
              <a:t>及</a:t>
            </a:r>
            <a:r>
              <a:rPr lang="en-US" altLang="zh-TW" sz="2000" b="1" dirty="0">
                <a:solidFill>
                  <a:srgbClr val="0070C0"/>
                </a:solidFill>
              </a:rPr>
              <a:t>9.1%</a:t>
            </a:r>
            <a:r>
              <a:rPr lang="zh-TW" altLang="en-US" sz="2000" b="1" dirty="0">
                <a:solidFill>
                  <a:srgbClr val="0070C0"/>
                </a:solidFill>
              </a:rPr>
              <a:t>。</a:t>
            </a:r>
          </a:p>
          <a:p>
            <a:pPr algn="just">
              <a:spcAft>
                <a:spcPts val="1200"/>
              </a:spcAft>
            </a:pPr>
            <a:r>
              <a:rPr lang="zh-TW" altLang="en-US" sz="2000" dirty="0"/>
              <a:t> </a:t>
            </a:r>
            <a:r>
              <a:rPr lang="zh-TW" altLang="en-US" sz="2000" dirty="0" smtClean="0"/>
              <a:t>     </a:t>
            </a:r>
            <a:r>
              <a:rPr lang="zh-TW" altLang="en-US" sz="2000" dirty="0"/>
              <a:t>二零二零年二月與二零一九年二月比較，香港的商品整體出口貨量及進口貨量分別上升</a:t>
            </a:r>
            <a:r>
              <a:rPr lang="en-US" altLang="zh-TW" sz="2000" dirty="0" smtClean="0"/>
              <a:t>5.4%</a:t>
            </a:r>
            <a:r>
              <a:rPr lang="zh-TW" altLang="en-US" sz="2000" dirty="0" smtClean="0"/>
              <a:t>及</a:t>
            </a:r>
            <a:r>
              <a:rPr lang="en-US" altLang="zh-TW" sz="2000" dirty="0" smtClean="0"/>
              <a:t>0.9</a:t>
            </a:r>
            <a:r>
              <a:rPr lang="en-US" altLang="zh-TW" sz="2000" dirty="0"/>
              <a:t>%</a:t>
            </a:r>
            <a:r>
              <a:rPr lang="zh-TW" altLang="en-US" sz="2000" dirty="0"/>
              <a:t>。</a:t>
            </a:r>
          </a:p>
          <a:p>
            <a:pPr>
              <a:spcAft>
                <a:spcPts val="1200"/>
              </a:spcAft>
            </a:pPr>
            <a:r>
              <a:rPr lang="zh-TW" altLang="en-US" sz="2000" dirty="0"/>
              <a:t> </a:t>
            </a:r>
            <a:r>
              <a:rPr lang="zh-TW" altLang="en-US" sz="2000" dirty="0" smtClean="0"/>
              <a:t>     </a:t>
            </a:r>
            <a:r>
              <a:rPr lang="zh-TW" altLang="en-US" sz="2000" dirty="0"/>
              <a:t>經季節性調整的數字顯示，截至二零二零年二月為止的三個月與對上三個月比較，商品整體出口貨量及進口貨量分別下跌</a:t>
            </a:r>
            <a:r>
              <a:rPr lang="en-US" altLang="zh-TW" sz="2000" dirty="0"/>
              <a:t>7.5%</a:t>
            </a:r>
            <a:r>
              <a:rPr lang="zh-TW" altLang="en-US" sz="2000" dirty="0"/>
              <a:t>及</a:t>
            </a:r>
            <a:r>
              <a:rPr lang="en-US" altLang="zh-TW" sz="2000" dirty="0"/>
              <a:t>5.4%</a:t>
            </a:r>
            <a:r>
              <a:rPr lang="zh-TW" altLang="en-US" sz="2000" dirty="0"/>
              <a:t>。</a:t>
            </a:r>
            <a:br>
              <a:rPr lang="zh-TW" altLang="en-US" sz="2000" dirty="0"/>
            </a:br>
            <a:r>
              <a:rPr lang="zh-TW" altLang="en-US" sz="2000" dirty="0"/>
              <a:t> </a:t>
            </a:r>
            <a:endParaRPr lang="zh-HK" altLang="en-US" sz="2000" dirty="0"/>
          </a:p>
        </p:txBody>
      </p:sp>
    </p:spTree>
    <p:extLst>
      <p:ext uri="{BB962C8B-B14F-4D97-AF65-F5344CB8AC3E}">
        <p14:creationId xmlns:p14="http://schemas.microsoft.com/office/powerpoint/2010/main" val="420953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8175" y="447675"/>
            <a:ext cx="7736941" cy="487363"/>
          </a:xfrm>
        </p:spPr>
        <p:txBody>
          <a:bodyPr>
            <a:normAutofit fontScale="90000"/>
          </a:bodyPr>
          <a:lstStyle/>
          <a:p>
            <a:r>
              <a:rPr lang="en-US" altLang="zh-TW" sz="3000" dirty="0" smtClean="0"/>
              <a:t>III. </a:t>
            </a:r>
            <a:r>
              <a:rPr lang="zh-TW" altLang="en-US" sz="3000" dirty="0" smtClean="0"/>
              <a:t>對</a:t>
            </a:r>
            <a:r>
              <a:rPr lang="zh-TW" altLang="en-US" sz="3000" dirty="0"/>
              <a:t>香港經濟</a:t>
            </a:r>
            <a:r>
              <a:rPr lang="zh-TW" altLang="en-US" sz="3000" dirty="0" smtClean="0"/>
              <a:t>有甚麽</a:t>
            </a:r>
            <a:r>
              <a:rPr lang="zh-TW" altLang="en-US" sz="3000" dirty="0"/>
              <a:t>影響</a:t>
            </a:r>
            <a:r>
              <a:rPr lang="en-US" altLang="zh-TW" sz="3000" dirty="0" smtClean="0"/>
              <a:t>?</a:t>
            </a:r>
            <a:r>
              <a:rPr lang="zh-TW" altLang="en-US" sz="3000" dirty="0" smtClean="0"/>
              <a:t>可從哪些經濟指標反映</a:t>
            </a:r>
            <a:r>
              <a:rPr lang="en-US" altLang="zh-TW" sz="3000" dirty="0" smtClean="0"/>
              <a:t>?</a:t>
            </a:r>
            <a:endParaRPr lang="zh-HK" altLang="en-US" sz="30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buNone/>
                </a:pPr>
                <a:r>
                  <a:rPr lang="zh-TW" altLang="en-US" sz="2200" dirty="0" smtClean="0"/>
                  <a:t>在經濟課程中，我們學習到以下三項量度經濟表現的主要指標：</a:t>
                </a:r>
                <a:endParaRPr lang="en-US" altLang="zh-TW" sz="2200" dirty="0" smtClean="0"/>
              </a:p>
              <a:p>
                <a:pPr marL="0" indent="0">
                  <a:buNone/>
                </a:pPr>
                <a:endParaRPr lang="en-US" altLang="zh-TW" sz="1500" dirty="0" smtClean="0"/>
              </a:p>
              <a:p>
                <a:pPr marL="457200" indent="-457200">
                  <a:spcAft>
                    <a:spcPts val="600"/>
                  </a:spcAft>
                  <a:buFont typeface="+mj-lt"/>
                  <a:buAutoNum type="arabicPeriod"/>
                </a:pPr>
                <a:r>
                  <a:rPr lang="zh-TW" altLang="en-US" sz="2200" dirty="0" smtClean="0"/>
                  <a:t>本地生產總值</a:t>
                </a:r>
                <a:r>
                  <a:rPr lang="en-US" altLang="zh-TW" sz="2200" dirty="0" smtClean="0"/>
                  <a:t>(GDP)</a:t>
                </a:r>
                <a:r>
                  <a:rPr lang="zh-TW" altLang="en-US" sz="2200" dirty="0" smtClean="0"/>
                  <a:t>：</a:t>
                </a:r>
                <a:r>
                  <a:rPr lang="zh-TW" altLang="zh-HK" sz="2200" dirty="0"/>
                  <a:t>一個國家或地區的</a:t>
                </a:r>
                <a:r>
                  <a:rPr lang="zh-HK" altLang="zh-HK" sz="2200" dirty="0"/>
                  <a:t>所有</a:t>
                </a:r>
                <a:r>
                  <a:rPr lang="zh-TW" altLang="zh-HK" sz="2200" dirty="0"/>
                  <a:t>居民</a:t>
                </a:r>
                <a:r>
                  <a:rPr lang="zh-HK" altLang="zh-HK" sz="2200" dirty="0"/>
                  <a:t>生產單位</a:t>
                </a:r>
                <a:r>
                  <a:rPr lang="zh-TW" altLang="zh-HK" sz="2200" dirty="0"/>
                  <a:t>，在某段時間</a:t>
                </a:r>
                <a:r>
                  <a:rPr lang="zh-TW" altLang="zh-HK" sz="2200" dirty="0" smtClean="0"/>
                  <a:t>內</a:t>
                </a:r>
                <a:r>
                  <a:rPr lang="zh-TW" altLang="en-US" sz="2200" dirty="0"/>
                  <a:t>（</a:t>
                </a:r>
                <a:r>
                  <a:rPr lang="zh-TW" altLang="zh-HK" sz="2200" dirty="0" smtClean="0"/>
                  <a:t>通常</a:t>
                </a:r>
                <a:r>
                  <a:rPr lang="zh-TW" altLang="zh-HK" sz="2200" dirty="0"/>
                  <a:t>是一年或者一</a:t>
                </a:r>
                <a:r>
                  <a:rPr lang="zh-TW" altLang="zh-HK" sz="2200" dirty="0" smtClean="0"/>
                  <a:t>季</a:t>
                </a:r>
                <a:r>
                  <a:rPr lang="zh-TW" altLang="en-US" sz="2200" dirty="0"/>
                  <a:t>）</a:t>
                </a:r>
                <a:r>
                  <a:rPr lang="zh-TW" altLang="zh-HK" sz="2200" dirty="0" smtClean="0"/>
                  <a:t>生產</a:t>
                </a:r>
                <a:r>
                  <a:rPr lang="zh-TW" altLang="zh-HK" sz="2200" dirty="0"/>
                  <a:t>的最終貨品和服務的總</a:t>
                </a:r>
                <a:r>
                  <a:rPr lang="zh-TW" altLang="zh-HK" sz="2200" dirty="0" smtClean="0"/>
                  <a:t>市值</a:t>
                </a:r>
                <a:r>
                  <a:rPr lang="zh-TW" altLang="en-US" sz="2200" dirty="0" smtClean="0"/>
                  <a:t>。</a:t>
                </a:r>
                <a:endParaRPr lang="en-US" altLang="zh-TW" sz="2200" dirty="0" smtClean="0"/>
              </a:p>
              <a:p>
                <a:pPr marL="457200" indent="-457200">
                  <a:buFont typeface="+mj-lt"/>
                  <a:buAutoNum type="arabicPeriod"/>
                </a:pPr>
                <a:r>
                  <a:rPr lang="zh-TW" altLang="en-US" sz="2200" dirty="0" smtClean="0"/>
                  <a:t>失業率：失業人士在勞動人口中所佔的百分比。 </a:t>
                </a:r>
                <a:endParaRPr lang="en-US" altLang="zh-TW" sz="2200" dirty="0" smtClean="0"/>
              </a:p>
              <a:p>
                <a:pPr marL="0" indent="0">
                  <a:spcAft>
                    <a:spcPts val="600"/>
                  </a:spcAft>
                  <a:buNone/>
                </a:pPr>
                <a:r>
                  <a:rPr lang="en-US" altLang="zh-TW" sz="2400" dirty="0" smtClean="0"/>
                  <a:t>	</a:t>
                </a:r>
                <a14:m>
                  <m:oMath xmlns:m="http://schemas.openxmlformats.org/officeDocument/2006/math">
                    <m:r>
                      <a:rPr lang="zh-TW" altLang="zh-HK" sz="2400">
                        <a:latin typeface="Cambria Math" panose="02040503050406030204" pitchFamily="18" charset="0"/>
                      </a:rPr>
                      <m:t>失業率</m:t>
                    </m:r>
                    <m:r>
                      <a:rPr lang="en-US" altLang="zh-HK" sz="2400">
                        <a:latin typeface="Cambria Math" panose="02040503050406030204" pitchFamily="18" charset="0"/>
                      </a:rPr>
                      <m:t>=</m:t>
                    </m:r>
                    <m:f>
                      <m:fPr>
                        <m:ctrlPr>
                          <a:rPr lang="zh-TW" altLang="zh-HK" sz="2400" i="1">
                            <a:latin typeface="Cambria Math" panose="02040503050406030204" pitchFamily="18" charset="0"/>
                          </a:rPr>
                        </m:ctrlPr>
                      </m:fPr>
                      <m:num>
                        <m:r>
                          <a:rPr lang="zh-TW" altLang="zh-HK" sz="2400" i="1">
                            <a:latin typeface="Cambria Math" panose="02040503050406030204" pitchFamily="18" charset="0"/>
                          </a:rPr>
                          <m:t>失業人口</m:t>
                        </m:r>
                      </m:num>
                      <m:den>
                        <m:r>
                          <a:rPr lang="zh-TW" altLang="zh-HK" sz="2400" i="1">
                            <a:latin typeface="Cambria Math" panose="02040503050406030204" pitchFamily="18" charset="0"/>
                          </a:rPr>
                          <m:t>勞動人口</m:t>
                        </m:r>
                      </m:den>
                    </m:f>
                    <m:r>
                      <a:rPr lang="en-US" altLang="zh-HK" sz="2400" i="1">
                        <a:latin typeface="Cambria Math" panose="02040503050406030204" pitchFamily="18" charset="0"/>
                      </a:rPr>
                      <m:t>×100%</m:t>
                    </m:r>
                  </m:oMath>
                </a14:m>
                <a:endParaRPr lang="en-US" altLang="zh-TW" sz="2200" i="1" dirty="0" smtClean="0"/>
              </a:p>
              <a:p>
                <a:pPr marL="457200" indent="-457200">
                  <a:buFont typeface="+mj-lt"/>
                  <a:buAutoNum type="arabicPeriod" startAt="3"/>
                </a:pPr>
                <a:r>
                  <a:rPr lang="zh-TW" altLang="en-US" sz="2200" dirty="0" smtClean="0"/>
                  <a:t>通</a:t>
                </a:r>
                <a:r>
                  <a:rPr lang="zh-TW" altLang="en-US" sz="2200" dirty="0"/>
                  <a:t>脹率：以消費物價指數和本地生產總值內含平減物價指數計算一般物價水平的改變速率</a:t>
                </a:r>
                <a:r>
                  <a:rPr lang="zh-TW" altLang="en-US" sz="2200" dirty="0" smtClean="0"/>
                  <a:t>。</a:t>
                </a:r>
                <a:endParaRPr lang="en-US" altLang="zh-TW" sz="2200" dirty="0" smtClean="0"/>
              </a:p>
              <a:p>
                <a:pPr marL="0" indent="0">
                  <a:buNone/>
                </a:pPr>
                <a:endParaRPr lang="en-US" altLang="zh-TW" sz="2200" dirty="0" smtClean="0"/>
              </a:p>
              <a:p>
                <a:pPr marL="0" indent="0">
                  <a:buNone/>
                </a:pPr>
                <a:r>
                  <a:rPr lang="en-US" altLang="zh-TW" sz="1800" b="1" dirty="0" smtClean="0">
                    <a:solidFill>
                      <a:srgbClr val="DA1624"/>
                    </a:solidFill>
                  </a:rPr>
                  <a:t>**</a:t>
                </a:r>
                <a:r>
                  <a:rPr lang="zh-TW" altLang="en-US" sz="1800" b="1" dirty="0" smtClean="0">
                    <a:solidFill>
                      <a:srgbClr val="DA1624"/>
                    </a:solidFill>
                  </a:rPr>
                  <a:t>在這簡報中，我們會集中分析第</a:t>
                </a:r>
                <a:r>
                  <a:rPr lang="en-US" altLang="zh-TW" sz="1800" b="1" dirty="0" smtClean="0">
                    <a:solidFill>
                      <a:srgbClr val="DA1624"/>
                    </a:solidFill>
                  </a:rPr>
                  <a:t>1</a:t>
                </a:r>
                <a:r>
                  <a:rPr lang="zh-TW" altLang="en-US" sz="1800" b="1" dirty="0" smtClean="0">
                    <a:solidFill>
                      <a:srgbClr val="DA1624"/>
                    </a:solidFill>
                  </a:rPr>
                  <a:t>項和第</a:t>
                </a:r>
                <a:r>
                  <a:rPr lang="en-US" altLang="zh-TW" sz="1800" b="1" dirty="0" smtClean="0">
                    <a:solidFill>
                      <a:srgbClr val="DA1624"/>
                    </a:solidFill>
                  </a:rPr>
                  <a:t>2</a:t>
                </a:r>
                <a:r>
                  <a:rPr lang="zh-TW" altLang="en-US" sz="1800" b="1" dirty="0" smtClean="0">
                    <a:solidFill>
                      <a:srgbClr val="DA1624"/>
                    </a:solidFill>
                  </a:rPr>
                  <a:t>項指標</a:t>
                </a:r>
                <a:endParaRPr lang="zh-HK" altLang="en-US" sz="1800" b="1" dirty="0" smtClean="0">
                  <a:solidFill>
                    <a:srgbClr val="DA1624"/>
                  </a:solidFill>
                </a:endParaRPr>
              </a:p>
              <a:p>
                <a:pPr marL="0" indent="0">
                  <a:buNone/>
                </a:pPr>
                <a:endParaRPr lang="en-US" altLang="zh-TW" sz="2200" dirty="0" smtClean="0"/>
              </a:p>
              <a:p>
                <a:pPr marL="0" indent="0">
                  <a:buNone/>
                </a:pPr>
                <a:endParaRPr lang="en-US" altLang="zh-TW" sz="2200" dirty="0" smtClean="0"/>
              </a:p>
              <a:p>
                <a:pPr marL="0" indent="0">
                  <a:buNone/>
                </a:pPr>
                <a:endParaRPr lang="en-US" altLang="zh-HK" sz="2200"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68" t="-717" r="-894"/>
                </a:stretch>
              </a:blipFill>
            </p:spPr>
            <p:txBody>
              <a:bodyPr/>
              <a:lstStyle/>
              <a:p>
                <a:r>
                  <a:rPr lang="zh-HK" altLang="en-US">
                    <a:noFill/>
                  </a:rPr>
                  <a:t> </a:t>
                </a:r>
              </a:p>
            </p:txBody>
          </p:sp>
        </mc:Fallback>
      </mc:AlternateContent>
      <p:sp>
        <p:nvSpPr>
          <p:cNvPr id="4" name="投影片編號版面配置區 3"/>
          <p:cNvSpPr>
            <a:spLocks noGrp="1"/>
          </p:cNvSpPr>
          <p:nvPr>
            <p:ph type="sldNum" sz="quarter" idx="10"/>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17475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0600" y="547258"/>
            <a:ext cx="7086600" cy="487363"/>
          </a:xfrm>
        </p:spPr>
        <p:txBody>
          <a:bodyPr>
            <a:normAutofit fontScale="90000"/>
          </a:bodyPr>
          <a:lstStyle/>
          <a:p>
            <a:r>
              <a:rPr lang="en-US" altLang="zh-TW" dirty="0"/>
              <a:t>III. </a:t>
            </a:r>
            <a:r>
              <a:rPr lang="zh-TW" altLang="en-US" dirty="0"/>
              <a:t>對香港經濟</a:t>
            </a:r>
            <a:r>
              <a:rPr lang="zh-TW" altLang="en-US" dirty="0" smtClean="0"/>
              <a:t>有甚麽</a:t>
            </a:r>
            <a:r>
              <a:rPr lang="zh-TW" altLang="en-US" dirty="0"/>
              <a:t>影響</a:t>
            </a:r>
            <a:r>
              <a:rPr lang="en-US" altLang="zh-TW" dirty="0" smtClean="0"/>
              <a:t>?</a:t>
            </a:r>
            <a:br>
              <a:rPr lang="en-US" altLang="zh-TW" dirty="0" smtClean="0"/>
            </a:br>
            <a:r>
              <a:rPr lang="zh-TW" altLang="en-US" dirty="0" smtClean="0"/>
              <a:t>本地生產總值</a:t>
            </a:r>
            <a:endParaRPr lang="zh-HK" altLang="en-US" dirty="0"/>
          </a:p>
        </p:txBody>
      </p:sp>
      <p:sp>
        <p:nvSpPr>
          <p:cNvPr id="3" name="內容版面配置區 2"/>
          <p:cNvSpPr>
            <a:spLocks noGrp="1"/>
          </p:cNvSpPr>
          <p:nvPr>
            <p:ph idx="1"/>
          </p:nvPr>
        </p:nvSpPr>
        <p:spPr>
          <a:xfrm>
            <a:off x="628650" y="1572141"/>
            <a:ext cx="7905750" cy="4351338"/>
          </a:xfrm>
        </p:spPr>
        <p:txBody>
          <a:bodyPr>
            <a:normAutofit/>
          </a:bodyPr>
          <a:lstStyle/>
          <a:p>
            <a:pPr>
              <a:lnSpc>
                <a:spcPct val="150000"/>
              </a:lnSpc>
            </a:pPr>
            <a:r>
              <a:rPr lang="en-US" altLang="zh-TW" sz="2500" dirty="0" smtClean="0"/>
              <a:t>GDP</a:t>
            </a:r>
            <a:r>
              <a:rPr lang="zh-HK" altLang="en-US" sz="2500" dirty="0" smtClean="0"/>
              <a:t> </a:t>
            </a:r>
            <a:r>
              <a:rPr lang="en-US" altLang="zh-TW" sz="2500" dirty="0" smtClean="0"/>
              <a:t>= C + I + G + X – M</a:t>
            </a:r>
          </a:p>
          <a:p>
            <a:pPr>
              <a:lnSpc>
                <a:spcPct val="150000"/>
              </a:lnSpc>
            </a:pPr>
            <a:r>
              <a:rPr lang="zh-TW" altLang="en-US" sz="2500" dirty="0"/>
              <a:t>資料</a:t>
            </a:r>
            <a:r>
              <a:rPr lang="en-US" altLang="zh-TW" sz="2500" dirty="0"/>
              <a:t>1</a:t>
            </a:r>
            <a:r>
              <a:rPr lang="zh-TW" altLang="en-US" sz="2500" dirty="0"/>
              <a:t>、</a:t>
            </a:r>
            <a:r>
              <a:rPr lang="en-US" altLang="zh-TW" sz="2500" dirty="0"/>
              <a:t>2</a:t>
            </a:r>
            <a:r>
              <a:rPr lang="zh-TW" altLang="en-US" sz="2500" dirty="0"/>
              <a:t>及</a:t>
            </a:r>
            <a:r>
              <a:rPr lang="en-US" altLang="zh-TW" sz="2500" dirty="0"/>
              <a:t>4 </a:t>
            </a:r>
            <a:r>
              <a:rPr lang="en-US" altLang="zh-TW" sz="2500" dirty="0">
                <a:sym typeface="Wingdings" panose="05000000000000000000" pitchFamily="2" charset="2"/>
              </a:rPr>
              <a:t></a:t>
            </a:r>
            <a:r>
              <a:rPr lang="zh-TW" altLang="en-US" sz="2500" dirty="0"/>
              <a:t>來自內地及其他地方的旅客</a:t>
            </a:r>
            <a:r>
              <a:rPr lang="zh-TW" altLang="en-US" sz="2500" dirty="0" smtClean="0"/>
              <a:t>減少</a:t>
            </a:r>
            <a:r>
              <a:rPr lang="en-US" altLang="zh-TW" sz="2500" dirty="0" smtClean="0">
                <a:sym typeface="Wingdings" panose="05000000000000000000" pitchFamily="2" charset="2"/>
              </a:rPr>
              <a:t>X↓</a:t>
            </a:r>
            <a:endParaRPr lang="en-US" altLang="zh-TW" sz="2500" dirty="0"/>
          </a:p>
          <a:p>
            <a:pPr>
              <a:lnSpc>
                <a:spcPct val="150000"/>
              </a:lnSpc>
            </a:pPr>
            <a:r>
              <a:rPr lang="zh-TW" altLang="en-US" sz="2500" dirty="0"/>
              <a:t>資料</a:t>
            </a:r>
            <a:r>
              <a:rPr lang="en-US" altLang="zh-TW" sz="2500" dirty="0"/>
              <a:t>2</a:t>
            </a:r>
            <a:r>
              <a:rPr lang="zh-TW" altLang="en-US" sz="2500" dirty="0"/>
              <a:t>及</a:t>
            </a:r>
            <a:r>
              <a:rPr lang="en-US" altLang="zh-TW" sz="2500" dirty="0"/>
              <a:t>5</a:t>
            </a:r>
            <a:r>
              <a:rPr lang="en-US" altLang="zh-TW" sz="2500" dirty="0">
                <a:sym typeface="Wingdings" panose="05000000000000000000" pitchFamily="2" charset="2"/>
              </a:rPr>
              <a:t> </a:t>
            </a:r>
            <a:r>
              <a:rPr lang="zh-TW" altLang="en-US" sz="2500" dirty="0" smtClean="0">
                <a:sym typeface="Wingdings" panose="05000000000000000000" pitchFamily="2" charset="2"/>
              </a:rPr>
              <a:t>市民</a:t>
            </a:r>
            <a:r>
              <a:rPr lang="zh-TW" altLang="en-US" sz="2500" dirty="0">
                <a:sym typeface="Wingdings" panose="05000000000000000000" pitchFamily="2" charset="2"/>
              </a:rPr>
              <a:t>花在交通、</a:t>
            </a:r>
            <a:r>
              <a:rPr lang="zh-TW" altLang="en-US" sz="2500" dirty="0" smtClean="0">
                <a:sym typeface="Wingdings" panose="05000000000000000000" pitchFamily="2" charset="2"/>
              </a:rPr>
              <a:t>外出用膳、購物等的消費開支減少</a:t>
            </a:r>
            <a:r>
              <a:rPr lang="en-US" altLang="zh-TW" sz="2500" dirty="0" smtClean="0">
                <a:sym typeface="Wingdings" panose="05000000000000000000" pitchFamily="2" charset="2"/>
              </a:rPr>
              <a:t>C</a:t>
            </a:r>
            <a:r>
              <a:rPr lang="en-US" altLang="zh-TW" sz="2500" dirty="0">
                <a:sym typeface="Wingdings" panose="05000000000000000000" pitchFamily="2" charset="2"/>
              </a:rPr>
              <a:t> </a:t>
            </a:r>
            <a:r>
              <a:rPr lang="en-US" altLang="zh-TW" sz="2500" dirty="0" smtClean="0">
                <a:sym typeface="Wingdings" panose="05000000000000000000" pitchFamily="2" charset="2"/>
              </a:rPr>
              <a:t>↓</a:t>
            </a:r>
          </a:p>
          <a:p>
            <a:pPr>
              <a:lnSpc>
                <a:spcPct val="150000"/>
              </a:lnSpc>
            </a:pPr>
            <a:r>
              <a:rPr lang="zh-TW" altLang="en-US" sz="2500" dirty="0" smtClean="0"/>
              <a:t>資料</a:t>
            </a:r>
            <a:r>
              <a:rPr lang="en-US" altLang="zh-TW" sz="2500" dirty="0" smtClean="0"/>
              <a:t>6</a:t>
            </a:r>
            <a:r>
              <a:rPr lang="en-US" altLang="zh-TW" sz="2500" dirty="0" smtClean="0">
                <a:sym typeface="Wingdings" panose="05000000000000000000" pitchFamily="2" charset="2"/>
              </a:rPr>
              <a:t></a:t>
            </a:r>
            <a:r>
              <a:rPr lang="zh-TW" altLang="en-US" sz="2500" dirty="0" smtClean="0">
                <a:sym typeface="Wingdings" panose="05000000000000000000" pitchFamily="2" charset="2"/>
              </a:rPr>
              <a:t>前景不明朗</a:t>
            </a:r>
            <a:r>
              <a:rPr lang="en-US" altLang="zh-TW" sz="2500" dirty="0" smtClean="0">
                <a:sym typeface="Wingdings" panose="05000000000000000000" pitchFamily="2" charset="2"/>
              </a:rPr>
              <a:t></a:t>
            </a:r>
            <a:r>
              <a:rPr lang="zh-TW" altLang="en-US" sz="2500" dirty="0" smtClean="0">
                <a:sym typeface="Wingdings" panose="05000000000000000000" pitchFamily="2" charset="2"/>
              </a:rPr>
              <a:t>投資意慾減少</a:t>
            </a:r>
            <a:r>
              <a:rPr lang="en-US" altLang="zh-TW" sz="2500" dirty="0" smtClean="0">
                <a:sym typeface="Wingdings" panose="05000000000000000000" pitchFamily="2" charset="2"/>
              </a:rPr>
              <a:t>I ↓</a:t>
            </a:r>
            <a:endParaRPr lang="zh-HK" altLang="en-US" sz="2500" dirty="0"/>
          </a:p>
          <a:p>
            <a:pPr>
              <a:lnSpc>
                <a:spcPct val="150000"/>
              </a:lnSpc>
            </a:pPr>
            <a:r>
              <a:rPr lang="zh-TW" altLang="en-US" sz="2500" dirty="0" smtClean="0"/>
              <a:t>疫情對</a:t>
            </a:r>
            <a:r>
              <a:rPr lang="en-US" altLang="zh-TW" sz="2500" dirty="0" smtClean="0"/>
              <a:t>C, I, G, X, M</a:t>
            </a:r>
            <a:r>
              <a:rPr lang="zh-TW" altLang="en-US" sz="2500" dirty="0" smtClean="0"/>
              <a:t>的影響</a:t>
            </a:r>
            <a:r>
              <a:rPr lang="en-US" altLang="zh-TW" sz="2500" dirty="0"/>
              <a:t> </a:t>
            </a:r>
            <a:r>
              <a:rPr lang="en-US" altLang="zh-TW" sz="2500" dirty="0" smtClean="0">
                <a:sym typeface="Wingdings" panose="05000000000000000000" pitchFamily="2" charset="2"/>
              </a:rPr>
              <a:t>  GDP</a:t>
            </a:r>
            <a:r>
              <a:rPr lang="zh-TW" altLang="en-US" sz="2500" dirty="0" smtClean="0">
                <a:sym typeface="Wingdings" panose="05000000000000000000" pitchFamily="2" charset="2"/>
              </a:rPr>
              <a:t>的影響</a:t>
            </a:r>
            <a:r>
              <a:rPr lang="en-US" altLang="zh-TW" sz="2500" dirty="0" smtClean="0">
                <a:sym typeface="Wingdings" panose="05000000000000000000" pitchFamily="2" charset="2"/>
              </a:rPr>
              <a:t>?</a:t>
            </a:r>
            <a:endParaRPr lang="en-US" altLang="zh-TW" sz="2500" dirty="0" smtClean="0"/>
          </a:p>
        </p:txBody>
      </p:sp>
      <p:sp>
        <p:nvSpPr>
          <p:cNvPr id="5" name="投影片編號版面配置區 4"/>
          <p:cNvSpPr>
            <a:spLocks noGrp="1"/>
          </p:cNvSpPr>
          <p:nvPr>
            <p:ph type="sldNum" sz="quarter" idx="10"/>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19838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047474" y="1243423"/>
            <a:ext cx="5503258" cy="776148"/>
          </a:xfrm>
          <a:prstGeom prst="rect">
            <a:avLst/>
          </a:prstGeom>
        </p:spPr>
      </p:pic>
      <p:grpSp>
        <p:nvGrpSpPr>
          <p:cNvPr id="2" name="群組 1"/>
          <p:cNvGrpSpPr/>
          <p:nvPr/>
        </p:nvGrpSpPr>
        <p:grpSpPr>
          <a:xfrm>
            <a:off x="487892" y="1911323"/>
            <a:ext cx="8289365" cy="3860800"/>
            <a:chOff x="487892" y="1911323"/>
            <a:chExt cx="8289365" cy="386080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2" y="1911323"/>
              <a:ext cx="8289365" cy="38608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cxnSp>
          <p:nvCxnSpPr>
            <p:cNvPr id="8" name="直線接點 7"/>
            <p:cNvCxnSpPr/>
            <p:nvPr/>
          </p:nvCxnSpPr>
          <p:spPr>
            <a:xfrm flipH="1">
              <a:off x="764490" y="3925549"/>
              <a:ext cx="7319711" cy="5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橢圓 14"/>
          <p:cNvSpPr/>
          <p:nvPr/>
        </p:nvSpPr>
        <p:spPr>
          <a:xfrm>
            <a:off x="6763224" y="4303542"/>
            <a:ext cx="1302327" cy="9790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標題 1"/>
          <p:cNvSpPr>
            <a:spLocks noGrp="1"/>
          </p:cNvSpPr>
          <p:nvPr>
            <p:ph type="title"/>
          </p:nvPr>
        </p:nvSpPr>
        <p:spPr>
          <a:xfrm>
            <a:off x="990600" y="547258"/>
            <a:ext cx="7086600" cy="487363"/>
          </a:xfrm>
        </p:spPr>
        <p:txBody>
          <a:bodyPr>
            <a:normAutofit fontScale="90000"/>
          </a:bodyPr>
          <a:lstStyle/>
          <a:p>
            <a:r>
              <a:rPr lang="en-US" altLang="zh-TW" dirty="0"/>
              <a:t>III. </a:t>
            </a:r>
            <a:r>
              <a:rPr lang="zh-TW" altLang="en-US" dirty="0"/>
              <a:t>對香港經濟</a:t>
            </a:r>
            <a:r>
              <a:rPr lang="zh-TW" altLang="en-US" dirty="0" smtClean="0"/>
              <a:t>有甚麽</a:t>
            </a:r>
            <a:r>
              <a:rPr lang="zh-TW" altLang="en-US" dirty="0"/>
              <a:t>影響</a:t>
            </a:r>
            <a:r>
              <a:rPr lang="en-US" altLang="zh-TW" dirty="0" smtClean="0"/>
              <a:t>?</a:t>
            </a:r>
            <a:br>
              <a:rPr lang="en-US" altLang="zh-TW" dirty="0" smtClean="0"/>
            </a:br>
            <a:r>
              <a:rPr lang="zh-TW" altLang="en-US" dirty="0" smtClean="0"/>
              <a:t>本地生產總值</a:t>
            </a:r>
            <a:endParaRPr lang="zh-HK" altLang="en-US" dirty="0"/>
          </a:p>
        </p:txBody>
      </p:sp>
      <p:sp>
        <p:nvSpPr>
          <p:cNvPr id="17" name="投影片編號版面配置區 16"/>
          <p:cNvSpPr>
            <a:spLocks noGrp="1"/>
          </p:cNvSpPr>
          <p:nvPr>
            <p:ph type="sldNum" sz="quarter" idx="10"/>
          </p:nvPr>
        </p:nvSpPr>
        <p:spPr/>
        <p:txBody>
          <a:bodyPr/>
          <a:lstStyle/>
          <a:p>
            <a:fld id="{D57F1E4F-1CFF-5643-939E-217C01CDF565}" type="slidenum">
              <a:rPr lang="en-US" smtClean="0"/>
              <a:pPr/>
              <a:t>19</a:t>
            </a:fld>
            <a:endParaRPr lang="en-US" dirty="0"/>
          </a:p>
        </p:txBody>
      </p:sp>
      <p:sp>
        <p:nvSpPr>
          <p:cNvPr id="3" name="文字方塊 2"/>
          <p:cNvSpPr txBox="1"/>
          <p:nvPr/>
        </p:nvSpPr>
        <p:spPr>
          <a:xfrm>
            <a:off x="2384190" y="5937214"/>
            <a:ext cx="6596678" cy="369332"/>
          </a:xfrm>
          <a:prstGeom prst="rect">
            <a:avLst/>
          </a:prstGeom>
          <a:noFill/>
        </p:spPr>
        <p:txBody>
          <a:bodyPr wrap="none" rtlCol="0">
            <a:spAutoFit/>
          </a:bodyPr>
          <a:lstStyle/>
          <a:p>
            <a:r>
              <a:rPr lang="zh-TW" altLang="en-US" dirty="0" smtClean="0"/>
              <a:t>註：數據尚未反映</a:t>
            </a:r>
            <a:r>
              <a:rPr lang="en-US" altLang="zh-TW" dirty="0" smtClean="0"/>
              <a:t>2020</a:t>
            </a:r>
            <a:r>
              <a:rPr lang="zh-TW" altLang="en-US" dirty="0" smtClean="0"/>
              <a:t>年</a:t>
            </a:r>
            <a:r>
              <a:rPr lang="en-US" altLang="zh-TW" dirty="0" smtClean="0"/>
              <a:t>1</a:t>
            </a:r>
            <a:r>
              <a:rPr lang="zh-TW" altLang="en-US" dirty="0" smtClean="0"/>
              <a:t>月後症情加劇後對經濟所帶來的影響</a:t>
            </a:r>
            <a:endParaRPr lang="zh-HK" altLang="en-US" dirty="0"/>
          </a:p>
        </p:txBody>
      </p:sp>
    </p:spTree>
    <p:extLst>
      <p:ext uri="{BB962C8B-B14F-4D97-AF65-F5344CB8AC3E}">
        <p14:creationId xmlns:p14="http://schemas.microsoft.com/office/powerpoint/2010/main" val="292600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0246" y="534187"/>
            <a:ext cx="7886700" cy="1448554"/>
          </a:xfrm>
        </p:spPr>
        <p:txBody>
          <a:bodyPr>
            <a:normAutofit/>
          </a:bodyPr>
          <a:lstStyle/>
          <a:p>
            <a:pPr algn="ctr"/>
            <a:r>
              <a:rPr lang="zh-TW" altLang="en-US" sz="4500" dirty="0" smtClean="0"/>
              <a:t>前言</a:t>
            </a:r>
            <a:endParaRPr lang="zh-HK" altLang="en-US" sz="4500" dirty="0"/>
          </a:p>
        </p:txBody>
      </p:sp>
      <p:sp>
        <p:nvSpPr>
          <p:cNvPr id="3" name="投影片編號版面配置區 2"/>
          <p:cNvSpPr>
            <a:spLocks noGrp="1"/>
          </p:cNvSpPr>
          <p:nvPr>
            <p:ph type="sldNum" sz="quarter" idx="10"/>
          </p:nvPr>
        </p:nvSpPr>
        <p:spPr/>
        <p:txBody>
          <a:bodyPr/>
          <a:lstStyle/>
          <a:p>
            <a:fld id="{D57F1E4F-1CFF-5643-939E-217C01CDF565}" type="slidenum">
              <a:rPr lang="en-US" smtClean="0"/>
              <a:pPr/>
              <a:t>2</a:t>
            </a:fld>
            <a:endParaRPr lang="en-US" dirty="0"/>
          </a:p>
        </p:txBody>
      </p:sp>
      <p:sp>
        <p:nvSpPr>
          <p:cNvPr id="4" name="內容版面配置區 2"/>
          <p:cNvSpPr>
            <a:spLocks noGrp="1"/>
          </p:cNvSpPr>
          <p:nvPr>
            <p:ph idx="1"/>
          </p:nvPr>
        </p:nvSpPr>
        <p:spPr>
          <a:xfrm>
            <a:off x="669204" y="1720956"/>
            <a:ext cx="7515129" cy="3457625"/>
          </a:xfrm>
        </p:spPr>
        <p:txBody>
          <a:bodyPr/>
          <a:lstStyle/>
          <a:p>
            <a:pPr algn="just"/>
            <a:r>
              <a:rPr lang="zh-TW" altLang="en-US" dirty="0" smtClean="0"/>
              <a:t>本資源旨在</a:t>
            </a:r>
            <a:r>
              <a:rPr lang="zh-TW" altLang="en-US" dirty="0"/>
              <a:t>介紹如何將經濟學概念應用於</a:t>
            </a:r>
            <a:r>
              <a:rPr lang="zh-TW" altLang="en-US" dirty="0" smtClean="0"/>
              <a:t>分析日常生活事件，以供教師和學生參考。由於</a:t>
            </a:r>
            <a:r>
              <a:rPr lang="en-US" altLang="zh-TW" dirty="0" smtClean="0"/>
              <a:t>2019</a:t>
            </a:r>
            <a:r>
              <a:rPr lang="zh-TW" altLang="en-US" dirty="0" smtClean="0"/>
              <a:t>冠狀病毒病的疫情變化急促，對經濟的影響（尤其是宏觀經濟層面）廣泛而多變，因此在運用本資源時，宜加入最新的資訊；學生亦可因應事件的發展，運用最新的數據進行分析。</a:t>
            </a:r>
            <a:endParaRPr lang="en-US" altLang="zh-TW" dirty="0" smtClean="0"/>
          </a:p>
        </p:txBody>
      </p:sp>
      <p:pic>
        <p:nvPicPr>
          <p:cNvPr id="1027" name="Picture 3" descr="C:\Users\user\AppData\Local\Microsoft\Windows\INetCache\IE\8GO2QN01\위염증상[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744" b="89860" l="10000" r="90000">
                        <a14:foregroundMark x1="39452" y1="10452" x2="39452" y2="10452"/>
                        <a14:foregroundMark x1="40000" y1="7488" x2="40000" y2="7488"/>
                        <a14:foregroundMark x1="42466" y1="5616" x2="42466" y2="5616"/>
                        <a14:foregroundMark x1="44247" y1="5460" x2="44247" y2="5460"/>
                        <a14:foregroundMark x1="46575" y1="5460" x2="46575" y2="5460"/>
                        <a14:foregroundMark x1="52603" y1="28549" x2="52603" y2="28549"/>
                        <a14:foregroundMark x1="52603" y1="82683" x2="52603" y2="82683"/>
                        <a14:foregroundMark x1="53973" y1="82683" x2="54521" y2="81903"/>
                        <a14:foregroundMark x1="57671" y1="82995" x2="57671" y2="82995"/>
                        <a14:foregroundMark x1="55890" y1="82839" x2="55890" y2="82839"/>
                        <a14:foregroundMark x1="36438" y1="7488" x2="36438" y2="7488"/>
                        <a14:foregroundMark x1="37808" y1="7488" x2="37808" y2="7488"/>
                        <a14:foregroundMark x1="39726" y1="7020" x2="39726" y2="7020"/>
                        <a14:backgroundMark x1="47123" y1="85647" x2="47123" y2="85647"/>
                        <a14:backgroundMark x1="40685" y1="68331" x2="40685" y2="68331"/>
                        <a14:backgroundMark x1="30137" y1="83307" x2="30137" y2="83307"/>
                      </a14:backgroundRemoval>
                    </a14:imgEffect>
                  </a14:imgLayer>
                </a14:imgProps>
              </a:ext>
              <a:ext uri="{28A0092B-C50C-407E-A947-70E740481C1C}">
                <a14:useLocalDpi xmlns:a14="http://schemas.microsoft.com/office/drawing/2010/main" val="0"/>
              </a:ext>
            </a:extLst>
          </a:blip>
          <a:srcRect/>
          <a:stretch>
            <a:fillRect/>
          </a:stretch>
        </p:blipFill>
        <p:spPr bwMode="auto">
          <a:xfrm>
            <a:off x="6045285" y="4416030"/>
            <a:ext cx="2290495" cy="201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1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28650" y="531164"/>
            <a:ext cx="7886700" cy="1020329"/>
          </a:xfrm>
        </p:spPr>
        <p:txBody>
          <a:bodyPr>
            <a:normAutofit fontScale="90000"/>
          </a:bodyPr>
          <a:lstStyle/>
          <a:p>
            <a:r>
              <a:rPr lang="en-US" altLang="zh-TW" dirty="0"/>
              <a:t>III. </a:t>
            </a:r>
            <a:r>
              <a:rPr lang="zh-TW" altLang="en-US" dirty="0"/>
              <a:t>對香港經濟有甚麽影響</a:t>
            </a:r>
            <a:r>
              <a:rPr lang="en-US" altLang="zh-TW" dirty="0"/>
              <a:t>? </a:t>
            </a:r>
            <a:r>
              <a:rPr lang="en-US" altLang="zh-TW" dirty="0" smtClean="0"/>
              <a:t/>
            </a:r>
            <a:br>
              <a:rPr lang="en-US" altLang="zh-TW" dirty="0" smtClean="0"/>
            </a:br>
            <a:r>
              <a:rPr lang="zh-TW" altLang="en-US" sz="3100" dirty="0" smtClean="0"/>
              <a:t>勞工市場</a:t>
            </a:r>
            <a:r>
              <a:rPr lang="en-US" altLang="zh-TW" sz="3100" dirty="0"/>
              <a:t/>
            </a:r>
            <a:br>
              <a:rPr lang="en-US" altLang="zh-TW" sz="3100" dirty="0"/>
            </a:br>
            <a:endParaRPr lang="zh-HK" altLang="en-US" sz="3100" dirty="0"/>
          </a:p>
        </p:txBody>
      </p:sp>
      <p:sp>
        <p:nvSpPr>
          <p:cNvPr id="12" name="投影片編號版面配置區 11"/>
          <p:cNvSpPr>
            <a:spLocks noGrp="1"/>
          </p:cNvSpPr>
          <p:nvPr>
            <p:ph type="sldNum" sz="quarter" idx="10"/>
          </p:nvPr>
        </p:nvSpPr>
        <p:spPr/>
        <p:txBody>
          <a:bodyPr/>
          <a:lstStyle/>
          <a:p>
            <a:fld id="{D57F1E4F-1CFF-5643-939E-217C01CDF565}" type="slidenum">
              <a:rPr lang="en-US" smtClean="0"/>
              <a:pPr/>
              <a:t>20</a:t>
            </a:fld>
            <a:endParaRPr lang="en-US" dirty="0"/>
          </a:p>
        </p:txBody>
      </p:sp>
      <p:sp>
        <p:nvSpPr>
          <p:cNvPr id="4" name="標題 1"/>
          <p:cNvSpPr txBox="1">
            <a:spLocks/>
          </p:cNvSpPr>
          <p:nvPr/>
        </p:nvSpPr>
        <p:spPr>
          <a:xfrm>
            <a:off x="448541" y="225930"/>
            <a:ext cx="7886700" cy="10579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HK" altLang="en-US" dirty="0"/>
          </a:p>
        </p:txBody>
      </p:sp>
      <p:grpSp>
        <p:nvGrpSpPr>
          <p:cNvPr id="6" name="群組 5"/>
          <p:cNvGrpSpPr/>
          <p:nvPr/>
        </p:nvGrpSpPr>
        <p:grpSpPr>
          <a:xfrm>
            <a:off x="198411" y="1829185"/>
            <a:ext cx="8386960" cy="4152476"/>
            <a:chOff x="198411" y="1829185"/>
            <a:chExt cx="8386960" cy="4152476"/>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11" y="2075406"/>
              <a:ext cx="8386960" cy="3906255"/>
            </a:xfrm>
            <a:prstGeom prst="rect">
              <a:avLst/>
            </a:prstGeom>
          </p:spPr>
        </p:pic>
        <p:sp>
          <p:nvSpPr>
            <p:cNvPr id="3" name="文字方塊 2"/>
            <p:cNvSpPr txBox="1"/>
            <p:nvPr/>
          </p:nvSpPr>
          <p:spPr>
            <a:xfrm>
              <a:off x="744583" y="5421086"/>
              <a:ext cx="875212" cy="246221"/>
            </a:xfrm>
            <a:prstGeom prst="rect">
              <a:avLst/>
            </a:prstGeom>
            <a:noFill/>
          </p:spPr>
          <p:txBody>
            <a:bodyPr wrap="square" rtlCol="0">
              <a:spAutoFit/>
            </a:bodyPr>
            <a:lstStyle/>
            <a:p>
              <a:r>
                <a:rPr lang="en-US" altLang="zh-HK" sz="1000" dirty="0" smtClean="0">
                  <a:latin typeface="Times New Roman" panose="02020603050405020304" pitchFamily="18" charset="0"/>
                  <a:cs typeface="Times New Roman" panose="02020603050405020304" pitchFamily="18" charset="0"/>
                </a:rPr>
                <a:t>2019</a:t>
              </a:r>
              <a:r>
                <a:rPr lang="zh-TW" altLang="en-US" sz="1000" dirty="0" smtClean="0">
                  <a:latin typeface="Times New Roman" panose="02020603050405020304" pitchFamily="18" charset="0"/>
                  <a:cs typeface="Times New Roman" panose="02020603050405020304" pitchFamily="18" charset="0"/>
                </a:rPr>
                <a:t>年</a:t>
              </a:r>
              <a:r>
                <a:rPr lang="en-US" altLang="zh-TW" sz="1000" dirty="0" smtClean="0">
                  <a:latin typeface="Times New Roman" panose="02020603050405020304" pitchFamily="18" charset="0"/>
                  <a:cs typeface="Times New Roman" panose="02020603050405020304" pitchFamily="18" charset="0"/>
                </a:rPr>
                <a:t>4</a:t>
              </a:r>
              <a:r>
                <a:rPr lang="zh-TW" altLang="en-US" sz="1000" dirty="0" smtClean="0">
                  <a:latin typeface="Times New Roman" panose="02020603050405020304" pitchFamily="18" charset="0"/>
                  <a:cs typeface="Times New Roman" panose="02020603050405020304" pitchFamily="18" charset="0"/>
                </a:rPr>
                <a:t>月</a:t>
              </a:r>
              <a:endParaRPr lang="zh-HK" altLang="en-US" sz="1000"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2516777" y="5421085"/>
              <a:ext cx="875212" cy="246221"/>
            </a:xfrm>
            <a:prstGeom prst="rect">
              <a:avLst/>
            </a:prstGeom>
            <a:noFill/>
          </p:spPr>
          <p:txBody>
            <a:bodyPr wrap="square" rtlCol="0">
              <a:spAutoFit/>
            </a:bodyPr>
            <a:lstStyle/>
            <a:p>
              <a:r>
                <a:rPr lang="en-US" altLang="zh-HK" sz="1000" dirty="0" smtClean="0">
                  <a:latin typeface="Times New Roman" panose="02020603050405020304" pitchFamily="18" charset="0"/>
                  <a:cs typeface="Times New Roman" panose="02020603050405020304" pitchFamily="18" charset="0"/>
                </a:rPr>
                <a:t>2019</a:t>
              </a:r>
              <a:r>
                <a:rPr lang="zh-TW" altLang="en-US" sz="1000" dirty="0" smtClean="0">
                  <a:latin typeface="Times New Roman" panose="02020603050405020304" pitchFamily="18" charset="0"/>
                  <a:cs typeface="Times New Roman" panose="02020603050405020304" pitchFamily="18" charset="0"/>
                </a:rPr>
                <a:t>年</a:t>
              </a:r>
              <a:r>
                <a:rPr lang="en-US" altLang="zh-TW" sz="1000" dirty="0" smtClean="0">
                  <a:latin typeface="Times New Roman" panose="02020603050405020304" pitchFamily="18" charset="0"/>
                  <a:cs typeface="Times New Roman" panose="02020603050405020304" pitchFamily="18" charset="0"/>
                </a:rPr>
                <a:t>7</a:t>
              </a:r>
              <a:r>
                <a:rPr lang="zh-TW" altLang="en-US" sz="1000" dirty="0" smtClean="0">
                  <a:latin typeface="Times New Roman" panose="02020603050405020304" pitchFamily="18" charset="0"/>
                  <a:cs typeface="Times New Roman" panose="02020603050405020304" pitchFamily="18" charset="0"/>
                </a:rPr>
                <a:t>月</a:t>
              </a:r>
              <a:endParaRPr lang="zh-HK" altLang="en-US" sz="1000"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4134394" y="5421085"/>
              <a:ext cx="875212" cy="246221"/>
            </a:xfrm>
            <a:prstGeom prst="rect">
              <a:avLst/>
            </a:prstGeom>
            <a:noFill/>
          </p:spPr>
          <p:txBody>
            <a:bodyPr wrap="square" rtlCol="0">
              <a:spAutoFit/>
            </a:bodyPr>
            <a:lstStyle/>
            <a:p>
              <a:r>
                <a:rPr lang="en-US" altLang="zh-HK" sz="1000" dirty="0" smtClean="0">
                  <a:latin typeface="Times New Roman" panose="02020603050405020304" pitchFamily="18" charset="0"/>
                  <a:cs typeface="Times New Roman" panose="02020603050405020304" pitchFamily="18" charset="0"/>
                </a:rPr>
                <a:t>2019</a:t>
              </a:r>
              <a:r>
                <a:rPr lang="zh-TW" altLang="en-US" sz="1000" dirty="0" smtClean="0">
                  <a:latin typeface="Times New Roman" panose="02020603050405020304" pitchFamily="18" charset="0"/>
                  <a:cs typeface="Times New Roman" panose="02020603050405020304" pitchFamily="18" charset="0"/>
                </a:rPr>
                <a:t>年</a:t>
              </a:r>
              <a:r>
                <a:rPr lang="en-US" altLang="zh-TW" sz="1000" dirty="0" smtClean="0">
                  <a:latin typeface="Times New Roman" panose="02020603050405020304" pitchFamily="18" charset="0"/>
                  <a:cs typeface="Times New Roman" panose="02020603050405020304" pitchFamily="18" charset="0"/>
                </a:rPr>
                <a:t>10</a:t>
              </a:r>
              <a:r>
                <a:rPr lang="zh-TW" altLang="en-US" sz="1000" dirty="0" smtClean="0">
                  <a:latin typeface="Times New Roman" panose="02020603050405020304" pitchFamily="18" charset="0"/>
                  <a:cs typeface="Times New Roman" panose="02020603050405020304" pitchFamily="18" charset="0"/>
                </a:rPr>
                <a:t>月</a:t>
              </a:r>
              <a:endParaRPr lang="zh-HK" altLang="en-US" sz="1000"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5752011" y="5401203"/>
              <a:ext cx="875212" cy="246221"/>
            </a:xfrm>
            <a:prstGeom prst="rect">
              <a:avLst/>
            </a:prstGeom>
            <a:noFill/>
          </p:spPr>
          <p:txBody>
            <a:bodyPr wrap="square" rtlCol="0">
              <a:spAutoFit/>
            </a:bodyPr>
            <a:lstStyle/>
            <a:p>
              <a:r>
                <a:rPr lang="en-US" altLang="zh-HK" sz="1000" dirty="0" smtClean="0">
                  <a:latin typeface="Times New Roman" panose="02020603050405020304" pitchFamily="18" charset="0"/>
                  <a:cs typeface="Times New Roman" panose="02020603050405020304" pitchFamily="18" charset="0"/>
                </a:rPr>
                <a:t>2020</a:t>
              </a:r>
              <a:r>
                <a:rPr lang="zh-TW" altLang="en-US" sz="1000" dirty="0" smtClean="0">
                  <a:latin typeface="Times New Roman" panose="02020603050405020304" pitchFamily="18" charset="0"/>
                  <a:cs typeface="Times New Roman" panose="02020603050405020304" pitchFamily="18" charset="0"/>
                </a:rPr>
                <a:t>年</a:t>
              </a:r>
              <a:r>
                <a:rPr lang="en-US" altLang="zh-TW" sz="1000" dirty="0" smtClean="0">
                  <a:latin typeface="Times New Roman" panose="02020603050405020304" pitchFamily="18" charset="0"/>
                  <a:cs typeface="Times New Roman" panose="02020603050405020304" pitchFamily="18" charset="0"/>
                </a:rPr>
                <a:t>01</a:t>
              </a:r>
              <a:r>
                <a:rPr lang="zh-TW" altLang="en-US" sz="1000" dirty="0" smtClean="0">
                  <a:latin typeface="Times New Roman" panose="02020603050405020304" pitchFamily="18" charset="0"/>
                  <a:cs typeface="Times New Roman" panose="02020603050405020304" pitchFamily="18" charset="0"/>
                </a:rPr>
                <a:t>月</a:t>
              </a:r>
              <a:endParaRPr lang="zh-HK" altLang="en-US" sz="1000"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3788822" y="1829185"/>
              <a:ext cx="1963189" cy="400110"/>
            </a:xfrm>
            <a:prstGeom prst="rect">
              <a:avLst/>
            </a:prstGeom>
            <a:noFill/>
          </p:spPr>
          <p:txBody>
            <a:bodyPr wrap="square" rtlCol="0">
              <a:spAutoFit/>
            </a:bodyPr>
            <a:lstStyle/>
            <a:p>
              <a:pPr algn="ctr"/>
              <a:r>
                <a:rPr lang="zh-TW" altLang="en-US" sz="2000" b="1" dirty="0" smtClean="0">
                  <a:latin typeface="Times New Roman" panose="02020603050405020304" pitchFamily="18" charset="0"/>
                  <a:cs typeface="Times New Roman" panose="02020603050405020304" pitchFamily="18" charset="0"/>
                </a:rPr>
                <a:t>失業人口 </a:t>
              </a:r>
              <a:r>
                <a:rPr lang="en-US" altLang="zh-TW" sz="2000" b="1" dirty="0" smtClean="0">
                  <a:latin typeface="Times New Roman" panose="02020603050405020304" pitchFamily="18" charset="0"/>
                  <a:cs typeface="Times New Roman" panose="02020603050405020304" pitchFamily="18" charset="0"/>
                </a:rPr>
                <a:t>(‘000)</a:t>
              </a:r>
              <a:endParaRPr lang="zh-HK" alt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2008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538" y="1312756"/>
            <a:ext cx="5621302" cy="4907377"/>
          </a:xfrm>
        </p:spPr>
      </p:pic>
      <p:sp>
        <p:nvSpPr>
          <p:cNvPr id="3" name="投影片編號版面配置區 2"/>
          <p:cNvSpPr>
            <a:spLocks noGrp="1"/>
          </p:cNvSpPr>
          <p:nvPr>
            <p:ph type="sldNum" sz="quarter" idx="10"/>
          </p:nvPr>
        </p:nvSpPr>
        <p:spPr/>
        <p:txBody>
          <a:bodyPr/>
          <a:lstStyle/>
          <a:p>
            <a:fld id="{D57F1E4F-1CFF-5643-939E-217C01CDF565}" type="slidenum">
              <a:rPr lang="en-US" smtClean="0"/>
              <a:pPr/>
              <a:t>21</a:t>
            </a:fld>
            <a:endParaRPr lang="en-US" dirty="0"/>
          </a:p>
        </p:txBody>
      </p:sp>
      <p:sp>
        <p:nvSpPr>
          <p:cNvPr id="5" name="矩形 4"/>
          <p:cNvSpPr/>
          <p:nvPr/>
        </p:nvSpPr>
        <p:spPr>
          <a:xfrm>
            <a:off x="1748367" y="5985501"/>
            <a:ext cx="6070600" cy="216526"/>
          </a:xfrm>
          <a:prstGeom prst="rect">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HK" altLang="en-US"/>
          </a:p>
        </p:txBody>
      </p:sp>
      <p:sp>
        <p:nvSpPr>
          <p:cNvPr id="6" name="文字方塊 5"/>
          <p:cNvSpPr txBox="1"/>
          <p:nvPr/>
        </p:nvSpPr>
        <p:spPr>
          <a:xfrm>
            <a:off x="6024632" y="6213515"/>
            <a:ext cx="2492990" cy="369332"/>
          </a:xfrm>
          <a:prstGeom prst="rect">
            <a:avLst/>
          </a:prstGeom>
          <a:noFill/>
        </p:spPr>
        <p:txBody>
          <a:bodyPr wrap="none" rtlCol="0">
            <a:spAutoFit/>
          </a:bodyPr>
          <a:lstStyle/>
          <a:p>
            <a:r>
              <a:rPr lang="zh-TW" altLang="en-US" dirty="0" smtClean="0"/>
              <a:t>資料來源：</a:t>
            </a:r>
            <a:r>
              <a:rPr lang="zh-TW" altLang="en-US" dirty="0" smtClean="0">
                <a:hlinkClick r:id="rId3"/>
              </a:rPr>
              <a:t>政府統計處</a:t>
            </a:r>
            <a:endParaRPr lang="zh-HK" altLang="en-US" dirty="0"/>
          </a:p>
        </p:txBody>
      </p:sp>
      <p:sp>
        <p:nvSpPr>
          <p:cNvPr id="8" name="標題 6"/>
          <p:cNvSpPr>
            <a:spLocks noGrp="1"/>
          </p:cNvSpPr>
          <p:nvPr>
            <p:ph type="title"/>
          </p:nvPr>
        </p:nvSpPr>
        <p:spPr>
          <a:xfrm>
            <a:off x="628650" y="531164"/>
            <a:ext cx="7886700" cy="1020329"/>
          </a:xfrm>
        </p:spPr>
        <p:txBody>
          <a:bodyPr>
            <a:normAutofit fontScale="90000"/>
          </a:bodyPr>
          <a:lstStyle/>
          <a:p>
            <a:r>
              <a:rPr lang="en-US" altLang="zh-TW" dirty="0"/>
              <a:t>III. </a:t>
            </a:r>
            <a:r>
              <a:rPr lang="zh-TW" altLang="en-US" dirty="0"/>
              <a:t>對香港經濟有甚麽影響</a:t>
            </a:r>
            <a:r>
              <a:rPr lang="en-US" altLang="zh-TW" dirty="0"/>
              <a:t>? </a:t>
            </a:r>
            <a:r>
              <a:rPr lang="en-US" altLang="zh-TW" dirty="0" smtClean="0"/>
              <a:t/>
            </a:r>
            <a:br>
              <a:rPr lang="en-US" altLang="zh-TW" dirty="0" smtClean="0"/>
            </a:br>
            <a:r>
              <a:rPr lang="zh-TW" altLang="en-US" sz="3100" dirty="0"/>
              <a:t>勞工市場</a:t>
            </a:r>
            <a:r>
              <a:rPr lang="en-US" altLang="zh-TW" sz="3100" dirty="0"/>
              <a:t/>
            </a:r>
            <a:br>
              <a:rPr lang="en-US" altLang="zh-TW" sz="3100" dirty="0"/>
            </a:br>
            <a:endParaRPr lang="zh-HK" altLang="en-US" sz="3100" dirty="0"/>
          </a:p>
        </p:txBody>
      </p:sp>
    </p:spTree>
    <p:extLst>
      <p:ext uri="{BB962C8B-B14F-4D97-AF65-F5344CB8AC3E}">
        <p14:creationId xmlns:p14="http://schemas.microsoft.com/office/powerpoint/2010/main" val="85262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失業率(經季節性調整)及就業不足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27" y="1236691"/>
            <a:ext cx="6586105" cy="526888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196092" y="6082546"/>
            <a:ext cx="2492990" cy="369332"/>
          </a:xfrm>
          <a:prstGeom prst="rect">
            <a:avLst/>
          </a:prstGeom>
          <a:noFill/>
        </p:spPr>
        <p:txBody>
          <a:bodyPr wrap="none" rtlCol="0">
            <a:spAutoFit/>
          </a:bodyPr>
          <a:lstStyle/>
          <a:p>
            <a:r>
              <a:rPr lang="zh-TW" altLang="en-US" dirty="0" smtClean="0"/>
              <a:t>資料來源：</a:t>
            </a:r>
            <a:r>
              <a:rPr lang="zh-TW" altLang="en-US" dirty="0" smtClean="0">
                <a:hlinkClick r:id="rId3"/>
              </a:rPr>
              <a:t>政府統計處</a:t>
            </a:r>
            <a:endParaRPr lang="zh-HK" altLang="en-US" dirty="0"/>
          </a:p>
        </p:txBody>
      </p:sp>
      <p:sp>
        <p:nvSpPr>
          <p:cNvPr id="4" name="標題 6"/>
          <p:cNvSpPr>
            <a:spLocks noGrp="1"/>
          </p:cNvSpPr>
          <p:nvPr>
            <p:ph type="title"/>
          </p:nvPr>
        </p:nvSpPr>
        <p:spPr>
          <a:xfrm>
            <a:off x="666750" y="382995"/>
            <a:ext cx="7886700" cy="1020329"/>
          </a:xfrm>
        </p:spPr>
        <p:txBody>
          <a:bodyPr>
            <a:normAutofit fontScale="90000"/>
          </a:bodyPr>
          <a:lstStyle/>
          <a:p>
            <a:r>
              <a:rPr lang="en-US" altLang="zh-TW" dirty="0"/>
              <a:t>III. </a:t>
            </a:r>
            <a:r>
              <a:rPr lang="zh-TW" altLang="en-US" dirty="0"/>
              <a:t>對香港經濟有甚麽影響</a:t>
            </a:r>
            <a:r>
              <a:rPr lang="en-US" altLang="zh-TW" dirty="0"/>
              <a:t>? </a:t>
            </a:r>
            <a:r>
              <a:rPr lang="en-US" altLang="zh-TW" dirty="0" smtClean="0"/>
              <a:t/>
            </a:r>
            <a:br>
              <a:rPr lang="en-US" altLang="zh-TW" dirty="0" smtClean="0"/>
            </a:br>
            <a:r>
              <a:rPr lang="zh-TW" altLang="en-US" sz="3100" dirty="0"/>
              <a:t>勞工市場</a:t>
            </a:r>
            <a:r>
              <a:rPr lang="en-US" altLang="zh-TW" sz="3100" dirty="0"/>
              <a:t/>
            </a:r>
            <a:br>
              <a:rPr lang="en-US" altLang="zh-TW" sz="3100" dirty="0"/>
            </a:br>
            <a:endParaRPr lang="zh-HK" altLang="en-US" sz="3100" dirty="0"/>
          </a:p>
        </p:txBody>
      </p:sp>
      <p:sp>
        <p:nvSpPr>
          <p:cNvPr id="2" name="投影片編號版面配置區 1"/>
          <p:cNvSpPr>
            <a:spLocks noGrp="1"/>
          </p:cNvSpPr>
          <p:nvPr>
            <p:ph type="sldNum" sz="quarter" idx="10"/>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88105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6"/>
          <p:cNvSpPr>
            <a:spLocks noGrp="1"/>
          </p:cNvSpPr>
          <p:nvPr>
            <p:ph type="title"/>
          </p:nvPr>
        </p:nvSpPr>
        <p:spPr>
          <a:xfrm>
            <a:off x="628650" y="531164"/>
            <a:ext cx="7886700" cy="1020329"/>
          </a:xfrm>
        </p:spPr>
        <p:txBody>
          <a:bodyPr>
            <a:normAutofit fontScale="90000"/>
          </a:bodyPr>
          <a:lstStyle/>
          <a:p>
            <a:r>
              <a:rPr lang="en-US" altLang="zh-TW" dirty="0"/>
              <a:t>III. </a:t>
            </a:r>
            <a:r>
              <a:rPr lang="zh-TW" altLang="en-US" dirty="0"/>
              <a:t>對香港經濟有甚麽影響</a:t>
            </a:r>
            <a:r>
              <a:rPr lang="en-US" altLang="zh-TW" dirty="0"/>
              <a:t>? </a:t>
            </a:r>
            <a:r>
              <a:rPr lang="en-US" altLang="zh-TW" dirty="0" smtClean="0"/>
              <a:t/>
            </a:r>
            <a:br>
              <a:rPr lang="en-US" altLang="zh-TW" dirty="0" smtClean="0"/>
            </a:br>
            <a:r>
              <a:rPr lang="zh-TW" altLang="en-US" sz="3100" dirty="0"/>
              <a:t>勞工市場</a:t>
            </a:r>
            <a:r>
              <a:rPr lang="en-US" altLang="zh-TW" sz="3100" dirty="0"/>
              <a:t/>
            </a:r>
            <a:br>
              <a:rPr lang="en-US" altLang="zh-TW" sz="3100" dirty="0"/>
            </a:br>
            <a:endParaRPr lang="zh-HK" altLang="en-US" sz="3100" dirty="0"/>
          </a:p>
        </p:txBody>
      </p:sp>
      <p:sp>
        <p:nvSpPr>
          <p:cNvPr id="3" name="內容版面配置區 2"/>
          <p:cNvSpPr>
            <a:spLocks noGrp="1"/>
          </p:cNvSpPr>
          <p:nvPr>
            <p:ph idx="1"/>
          </p:nvPr>
        </p:nvSpPr>
        <p:spPr>
          <a:xfrm>
            <a:off x="867063" y="1401022"/>
            <a:ext cx="7886700" cy="631248"/>
          </a:xfrm>
        </p:spPr>
        <p:txBody>
          <a:bodyPr>
            <a:noAutofit/>
          </a:bodyPr>
          <a:lstStyle/>
          <a:p>
            <a:pPr marL="0" indent="0">
              <a:buNone/>
            </a:pPr>
            <a:r>
              <a:rPr lang="zh-TW" altLang="en-US" sz="2600" dirty="0"/>
              <a:t>訪</a:t>
            </a:r>
            <a:r>
              <a:rPr lang="zh-TW" altLang="en-US" sz="2600" dirty="0" smtClean="0"/>
              <a:t>港旅客</a:t>
            </a:r>
            <a:r>
              <a:rPr lang="zh-TW" altLang="en-US" sz="2600" dirty="0"/>
              <a:t>減少會影響哪些行業</a:t>
            </a:r>
            <a:r>
              <a:rPr lang="en-US" altLang="zh-TW" sz="2600" dirty="0"/>
              <a:t>?</a:t>
            </a:r>
            <a:r>
              <a:rPr lang="zh-HK" altLang="en-US" sz="2600" dirty="0"/>
              <a:t/>
            </a:r>
            <a:br>
              <a:rPr lang="zh-HK" altLang="en-US" sz="2600" dirty="0"/>
            </a:br>
            <a:endParaRPr lang="zh-HK" altLang="en-US" sz="2600" dirty="0"/>
          </a:p>
        </p:txBody>
      </p:sp>
      <p:sp>
        <p:nvSpPr>
          <p:cNvPr id="6" name="投影片編號版面配置區 5"/>
          <p:cNvSpPr>
            <a:spLocks noGrp="1"/>
          </p:cNvSpPr>
          <p:nvPr>
            <p:ph type="sldNum" sz="quarter" idx="10"/>
          </p:nvPr>
        </p:nvSpPr>
        <p:spPr/>
        <p:txBody>
          <a:bodyPr/>
          <a:lstStyle/>
          <a:p>
            <a:fld id="{D57F1E4F-1CFF-5643-939E-217C01CDF565}" type="slidenum">
              <a:rPr lang="en-US" smtClean="0"/>
              <a:pPr/>
              <a:t>23</a:t>
            </a:fld>
            <a:endParaRPr lang="en-US" dirty="0"/>
          </a:p>
        </p:txBody>
      </p:sp>
      <p:sp>
        <p:nvSpPr>
          <p:cNvPr id="5" name="矩形 4"/>
          <p:cNvSpPr/>
          <p:nvPr/>
        </p:nvSpPr>
        <p:spPr>
          <a:xfrm>
            <a:off x="867063" y="2059708"/>
            <a:ext cx="7666182" cy="29515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600"/>
              </a:spcAft>
            </a:pPr>
            <a:r>
              <a:rPr lang="zh-TW" altLang="en-US" dirty="0">
                <a:latin typeface="+mj-ea"/>
                <a:ea typeface="+mj-ea"/>
              </a:rPr>
              <a:t>「由於</a:t>
            </a:r>
            <a:r>
              <a:rPr lang="en-US" altLang="zh-TW" dirty="0">
                <a:latin typeface="+mj-ea"/>
                <a:ea typeface="+mj-ea"/>
              </a:rPr>
              <a:t>2019</a:t>
            </a:r>
            <a:r>
              <a:rPr lang="zh-TW" altLang="en-US" dirty="0">
                <a:latin typeface="+mj-ea"/>
                <a:ea typeface="+mj-ea"/>
              </a:rPr>
              <a:t>冠狀病毒疫情的威脅令訪港旅遊業陷入停頓，並對與消費相關的活動造成沉重打擊，與消費及旅遊相關行業（即零售、住宿及膳食服務業）的就業情況進一步惡化。這些行業合計的失業率及就業不足率分別急升至</a:t>
            </a:r>
            <a:r>
              <a:rPr lang="en-US" altLang="zh-TW" dirty="0">
                <a:latin typeface="+mj-ea"/>
                <a:ea typeface="+mj-ea"/>
              </a:rPr>
              <a:t>6.1%</a:t>
            </a:r>
            <a:r>
              <a:rPr lang="zh-TW" altLang="en-US" dirty="0">
                <a:latin typeface="+mj-ea"/>
                <a:ea typeface="+mj-ea"/>
              </a:rPr>
              <a:t>及</a:t>
            </a:r>
            <a:r>
              <a:rPr lang="en-US" altLang="zh-TW" dirty="0">
                <a:latin typeface="+mj-ea"/>
                <a:ea typeface="+mj-ea"/>
              </a:rPr>
              <a:t>2.5%</a:t>
            </a:r>
            <a:r>
              <a:rPr lang="zh-TW" altLang="en-US" dirty="0">
                <a:latin typeface="+mj-ea"/>
                <a:ea typeface="+mj-ea"/>
              </a:rPr>
              <a:t>，兩者皆為約十年來的最高水平。餐飲服務活動業的情況尤為嚴峻，失業率及就業不足率分別急升至</a:t>
            </a:r>
            <a:r>
              <a:rPr lang="en-US" altLang="zh-TW" dirty="0">
                <a:latin typeface="+mj-ea"/>
                <a:ea typeface="+mj-ea"/>
              </a:rPr>
              <a:t>7.5%</a:t>
            </a:r>
            <a:r>
              <a:rPr lang="zh-TW" altLang="en-US" dirty="0">
                <a:latin typeface="+mj-ea"/>
                <a:ea typeface="+mj-ea"/>
              </a:rPr>
              <a:t>及</a:t>
            </a:r>
            <a:r>
              <a:rPr lang="en-US" altLang="zh-TW" dirty="0">
                <a:latin typeface="+mj-ea"/>
                <a:ea typeface="+mj-ea"/>
              </a:rPr>
              <a:t>3.5%</a:t>
            </a:r>
            <a:r>
              <a:rPr lang="zh-TW" altLang="en-US" dirty="0">
                <a:latin typeface="+mj-ea"/>
                <a:ea typeface="+mj-ea"/>
              </a:rPr>
              <a:t>。同時，由於建造活動顯著放緩，建造業的失業及就業不足情況急劇惡化。隨着人流和貨物流急跌，運輸業的就業不足率亦明顯上升。</a:t>
            </a:r>
            <a:r>
              <a:rPr lang="zh-TW" altLang="en-US" dirty="0" smtClean="0">
                <a:latin typeface="+mj-ea"/>
                <a:ea typeface="+mj-ea"/>
              </a:rPr>
              <a:t>」</a:t>
            </a:r>
          </a:p>
        </p:txBody>
      </p:sp>
      <p:sp>
        <p:nvSpPr>
          <p:cNvPr id="7" name="文字方塊 6"/>
          <p:cNvSpPr txBox="1"/>
          <p:nvPr/>
        </p:nvSpPr>
        <p:spPr>
          <a:xfrm>
            <a:off x="5578590" y="5265327"/>
            <a:ext cx="2492990" cy="369332"/>
          </a:xfrm>
          <a:prstGeom prst="rect">
            <a:avLst/>
          </a:prstGeom>
          <a:noFill/>
        </p:spPr>
        <p:txBody>
          <a:bodyPr wrap="none" rtlCol="0">
            <a:spAutoFit/>
          </a:bodyPr>
          <a:lstStyle/>
          <a:p>
            <a:r>
              <a:rPr lang="zh-TW" altLang="en-US" dirty="0" smtClean="0"/>
              <a:t>資料來源：</a:t>
            </a:r>
            <a:r>
              <a:rPr lang="zh-TW" altLang="en-US" dirty="0" smtClean="0">
                <a:hlinkClick r:id="rId2"/>
              </a:rPr>
              <a:t>政府</a:t>
            </a:r>
            <a:r>
              <a:rPr lang="zh-TW" altLang="en-US" dirty="0">
                <a:hlinkClick r:id="rId2"/>
              </a:rPr>
              <a:t>統計</a:t>
            </a:r>
            <a:r>
              <a:rPr lang="zh-TW" altLang="en-US" dirty="0" smtClean="0">
                <a:hlinkClick r:id="rId2"/>
              </a:rPr>
              <a:t>處</a:t>
            </a:r>
            <a:endParaRPr lang="zh-HK" altLang="en-US" dirty="0"/>
          </a:p>
        </p:txBody>
      </p:sp>
    </p:spTree>
    <p:extLst>
      <p:ext uri="{BB962C8B-B14F-4D97-AF65-F5344CB8AC3E}">
        <p14:creationId xmlns:p14="http://schemas.microsoft.com/office/powerpoint/2010/main" val="396570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3400" y="1404043"/>
                <a:ext cx="8191500" cy="4562192"/>
              </a:xfrm>
            </p:spPr>
            <p:txBody>
              <a:bodyPr/>
              <a:lstStyle/>
              <a:p>
                <a:r>
                  <a:rPr lang="zh-TW" altLang="en-US" dirty="0" smtClean="0"/>
                  <a:t>思考題：失業率</a:t>
                </a:r>
                <a:r>
                  <a:rPr lang="zh-TW" altLang="en-US" dirty="0"/>
                  <a:t>上升</a:t>
                </a:r>
                <a:r>
                  <a:rPr lang="zh-TW" altLang="en-US" dirty="0" smtClean="0"/>
                  <a:t>，是否代表</a:t>
                </a:r>
                <a:r>
                  <a:rPr lang="zh-TW" altLang="en-US" dirty="0"/>
                  <a:t>失業人數</a:t>
                </a:r>
                <a:r>
                  <a:rPr lang="zh-TW" altLang="en-US" dirty="0" smtClean="0"/>
                  <a:t>都必定會上升</a:t>
                </a:r>
                <a:r>
                  <a:rPr lang="en-US" altLang="zh-TW" dirty="0" smtClean="0"/>
                  <a:t>? </a:t>
                </a:r>
              </a:p>
              <a:p>
                <a:endParaRPr lang="en-US" altLang="zh-TW" i="1" dirty="0" smtClean="0">
                  <a:solidFill>
                    <a:schemeClr val="accent5">
                      <a:lumMod val="50000"/>
                    </a:schemeClr>
                  </a:solidFill>
                </a:endParaRPr>
              </a:p>
              <a:p>
                <a:r>
                  <a:rPr lang="zh-TW" altLang="en-US" i="1" dirty="0" smtClean="0">
                    <a:solidFill>
                      <a:schemeClr val="accent5">
                        <a:lumMod val="50000"/>
                      </a:schemeClr>
                    </a:solidFill>
                  </a:rPr>
                  <a:t>答：不一定。</a:t>
                </a:r>
                <a:endParaRPr lang="en-US" altLang="zh-TW" i="1" dirty="0" smtClean="0">
                  <a:solidFill>
                    <a:schemeClr val="accent5">
                      <a:lumMod val="50000"/>
                    </a:schemeClr>
                  </a:solidFill>
                </a:endParaRPr>
              </a:p>
              <a:p>
                <a:pPr marL="0" indent="0">
                  <a:buNone/>
                </a:pPr>
                <a:r>
                  <a:rPr lang="en-US" altLang="zh-TW" dirty="0"/>
                  <a:t>	</a:t>
                </a:r>
                <a14:m>
                  <m:oMath xmlns:m="http://schemas.openxmlformats.org/officeDocument/2006/math">
                    <m:r>
                      <a:rPr lang="zh-TW" altLang="zh-HK" smtClean="0">
                        <a:solidFill>
                          <a:schemeClr val="accent5">
                            <a:lumMod val="50000"/>
                          </a:schemeClr>
                        </a:solidFill>
                        <a:latin typeface="Cambria Math"/>
                      </a:rPr>
                      <m:t>失業率</m:t>
                    </m:r>
                    <m:r>
                      <a:rPr lang="en-US" altLang="zh-HK">
                        <a:solidFill>
                          <a:schemeClr val="accent5">
                            <a:lumMod val="50000"/>
                          </a:schemeClr>
                        </a:solidFill>
                        <a:latin typeface="Cambria Math"/>
                      </a:rPr>
                      <m:t>=</m:t>
                    </m:r>
                    <m:f>
                      <m:fPr>
                        <m:ctrlPr>
                          <a:rPr lang="zh-TW" altLang="zh-HK" i="1">
                            <a:solidFill>
                              <a:schemeClr val="accent5">
                                <a:lumMod val="50000"/>
                              </a:schemeClr>
                            </a:solidFill>
                            <a:latin typeface="Cambria Math" panose="02040503050406030204" pitchFamily="18" charset="0"/>
                          </a:rPr>
                        </m:ctrlPr>
                      </m:fPr>
                      <m:num>
                        <m:r>
                          <a:rPr lang="zh-TW" altLang="zh-HK" i="1">
                            <a:solidFill>
                              <a:schemeClr val="accent5">
                                <a:lumMod val="50000"/>
                              </a:schemeClr>
                            </a:solidFill>
                            <a:latin typeface="Cambria Math"/>
                          </a:rPr>
                          <m:t>失業人口</m:t>
                        </m:r>
                      </m:num>
                      <m:den>
                        <m:r>
                          <a:rPr lang="zh-TW" altLang="zh-HK" i="1">
                            <a:solidFill>
                              <a:schemeClr val="accent5">
                                <a:lumMod val="50000"/>
                              </a:schemeClr>
                            </a:solidFill>
                            <a:latin typeface="Cambria Math"/>
                          </a:rPr>
                          <m:t>勞動人口</m:t>
                        </m:r>
                      </m:den>
                    </m:f>
                    <m:r>
                      <a:rPr lang="en-US" altLang="zh-HK" i="1">
                        <a:solidFill>
                          <a:schemeClr val="accent5">
                            <a:lumMod val="50000"/>
                          </a:schemeClr>
                        </a:solidFill>
                        <a:latin typeface="Cambria Math"/>
                      </a:rPr>
                      <m:t>×100%</m:t>
                    </m:r>
                  </m:oMath>
                </a14:m>
                <a:endParaRPr lang="en-US" altLang="zh-HK" dirty="0" smtClean="0">
                  <a:solidFill>
                    <a:schemeClr val="accent5">
                      <a:lumMod val="50000"/>
                    </a:schemeClr>
                  </a:solidFill>
                </a:endParaRPr>
              </a:p>
              <a:p>
                <a:pPr marL="361950" indent="0">
                  <a:buNone/>
                </a:pPr>
                <a:r>
                  <a:rPr lang="zh-TW" altLang="en-US" i="1" dirty="0" smtClean="0">
                    <a:solidFill>
                      <a:schemeClr val="accent5">
                        <a:lumMod val="50000"/>
                      </a:schemeClr>
                    </a:solidFill>
                  </a:rPr>
                  <a:t>若部分就業人士被裁員後選擇離開勞動人口，那便會導致可能出現失業率上升而失業人數不變的情況。</a:t>
                </a:r>
                <a:endParaRPr lang="en-US" altLang="zh-TW" dirty="0" smtClean="0"/>
              </a:p>
              <a:p>
                <a:endParaRPr lang="zh-HK" altLang="en-US" dirty="0"/>
              </a:p>
              <a:p>
                <a:endParaRPr lang="zh-HK"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3400" y="1404043"/>
                <a:ext cx="8191500" cy="4562192"/>
              </a:xfrm>
              <a:blipFill>
                <a:blip r:embed="rId2"/>
                <a:stretch>
                  <a:fillRect l="-1340" t="-1202"/>
                </a:stretch>
              </a:blipFill>
            </p:spPr>
            <p:txBody>
              <a:bodyPr/>
              <a:lstStyle/>
              <a:p>
                <a:r>
                  <a:rPr lang="en-US">
                    <a:noFill/>
                  </a:rPr>
                  <a:t> </a:t>
                </a:r>
              </a:p>
            </p:txBody>
          </p:sp>
        </mc:Fallback>
      </mc:AlternateContent>
      <p:sp>
        <p:nvSpPr>
          <p:cNvPr id="4" name="投影片編號版面配置區 3"/>
          <p:cNvSpPr>
            <a:spLocks noGrp="1"/>
          </p:cNvSpPr>
          <p:nvPr>
            <p:ph type="sldNum" sz="quarter" idx="10"/>
          </p:nvPr>
        </p:nvSpPr>
        <p:spPr/>
        <p:txBody>
          <a:bodyPr/>
          <a:lstStyle/>
          <a:p>
            <a:fld id="{D57F1E4F-1CFF-5643-939E-217C01CDF565}" type="slidenum">
              <a:rPr lang="en-US" smtClean="0"/>
              <a:pPr/>
              <a:t>24</a:t>
            </a:fld>
            <a:endParaRPr lang="en-US" dirty="0"/>
          </a:p>
        </p:txBody>
      </p:sp>
      <p:sp>
        <p:nvSpPr>
          <p:cNvPr id="6" name="標題 6"/>
          <p:cNvSpPr>
            <a:spLocks noGrp="1"/>
          </p:cNvSpPr>
          <p:nvPr>
            <p:ph type="title"/>
          </p:nvPr>
        </p:nvSpPr>
        <p:spPr>
          <a:xfrm>
            <a:off x="628650" y="531164"/>
            <a:ext cx="7886700" cy="1020329"/>
          </a:xfrm>
        </p:spPr>
        <p:txBody>
          <a:bodyPr>
            <a:normAutofit fontScale="90000"/>
          </a:bodyPr>
          <a:lstStyle/>
          <a:p>
            <a:r>
              <a:rPr lang="en-US" altLang="zh-TW" dirty="0"/>
              <a:t>III. </a:t>
            </a:r>
            <a:r>
              <a:rPr lang="zh-TW" altLang="en-US" dirty="0"/>
              <a:t>對香港經濟有甚麽影響</a:t>
            </a:r>
            <a:r>
              <a:rPr lang="en-US" altLang="zh-TW" dirty="0"/>
              <a:t>? </a:t>
            </a:r>
            <a:r>
              <a:rPr lang="en-US" altLang="zh-TW" dirty="0" smtClean="0"/>
              <a:t/>
            </a:r>
            <a:br>
              <a:rPr lang="en-US" altLang="zh-TW" dirty="0" smtClean="0"/>
            </a:br>
            <a:r>
              <a:rPr lang="zh-TW" altLang="en-US" sz="3100" dirty="0"/>
              <a:t>勞工市場</a:t>
            </a:r>
            <a:r>
              <a:rPr lang="en-US" altLang="zh-TW" sz="3100" dirty="0"/>
              <a:t/>
            </a:r>
            <a:br>
              <a:rPr lang="en-US" altLang="zh-TW" sz="3100" dirty="0"/>
            </a:br>
            <a:endParaRPr lang="zh-HK" altLang="en-US" sz="3100" dirty="0"/>
          </a:p>
        </p:txBody>
      </p:sp>
    </p:spTree>
    <p:extLst>
      <p:ext uri="{BB962C8B-B14F-4D97-AF65-F5344CB8AC3E}">
        <p14:creationId xmlns:p14="http://schemas.microsoft.com/office/powerpoint/2010/main" val="223500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D57F1E4F-1CFF-5643-939E-217C01CDF565}" type="slidenum">
              <a:rPr lang="en-US" smtClean="0"/>
              <a:pPr/>
              <a:t>25</a:t>
            </a:fld>
            <a:endParaRPr lang="en-US" dirty="0"/>
          </a:p>
        </p:txBody>
      </p:sp>
      <p:sp>
        <p:nvSpPr>
          <p:cNvPr id="7" name="標題 6"/>
          <p:cNvSpPr>
            <a:spLocks noGrp="1"/>
          </p:cNvSpPr>
          <p:nvPr>
            <p:ph type="title"/>
          </p:nvPr>
        </p:nvSpPr>
        <p:spPr>
          <a:xfrm>
            <a:off x="628650" y="531164"/>
            <a:ext cx="7886700" cy="1020329"/>
          </a:xfrm>
        </p:spPr>
        <p:txBody>
          <a:bodyPr>
            <a:normAutofit fontScale="90000"/>
          </a:bodyPr>
          <a:lstStyle/>
          <a:p>
            <a:r>
              <a:rPr lang="en-US" altLang="zh-TW" dirty="0"/>
              <a:t>III. </a:t>
            </a:r>
            <a:r>
              <a:rPr lang="zh-TW" altLang="en-US" dirty="0"/>
              <a:t>對香港經濟有甚麽影響</a:t>
            </a:r>
            <a:r>
              <a:rPr lang="en-US" altLang="zh-TW" dirty="0"/>
              <a:t>? </a:t>
            </a:r>
            <a:r>
              <a:rPr lang="en-US" altLang="zh-TW" dirty="0" smtClean="0"/>
              <a:t/>
            </a:r>
            <a:br>
              <a:rPr lang="en-US" altLang="zh-TW" dirty="0" smtClean="0"/>
            </a:br>
            <a:r>
              <a:rPr lang="zh-TW" altLang="en-US" sz="3100" dirty="0"/>
              <a:t>勞工市場</a:t>
            </a:r>
            <a:r>
              <a:rPr lang="en-US" altLang="zh-TW" sz="3100" dirty="0"/>
              <a:t/>
            </a:r>
            <a:br>
              <a:rPr lang="en-US" altLang="zh-TW" sz="3100" dirty="0"/>
            </a:br>
            <a:endParaRPr lang="zh-HK" altLang="en-US" sz="3100" dirty="0"/>
          </a:p>
        </p:txBody>
      </p:sp>
      <p:sp>
        <p:nvSpPr>
          <p:cNvPr id="8" name="內容版面配置區 2"/>
          <p:cNvSpPr txBox="1">
            <a:spLocks/>
          </p:cNvSpPr>
          <p:nvPr/>
        </p:nvSpPr>
        <p:spPr bwMode="gray">
          <a:xfrm>
            <a:off x="540808" y="1592511"/>
            <a:ext cx="8267494" cy="456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TW" altLang="en-US" sz="2600" dirty="0" smtClean="0"/>
              <a:t>延伸</a:t>
            </a:r>
            <a:r>
              <a:rPr lang="zh-TW" altLang="en-US" sz="2600" dirty="0"/>
              <a:t>思考</a:t>
            </a:r>
            <a:r>
              <a:rPr lang="zh-TW" altLang="en-US" sz="2600" dirty="0" smtClean="0"/>
              <a:t>點：哪</a:t>
            </a:r>
            <a:r>
              <a:rPr lang="zh-TW" altLang="en-US" sz="2600" dirty="0"/>
              <a:t>些</a:t>
            </a:r>
            <a:r>
              <a:rPr lang="zh-TW" altLang="en-US" sz="2600" dirty="0" smtClean="0"/>
              <a:t>人士（男性還是女性？哪個年齡組別？）在</a:t>
            </a:r>
            <a:r>
              <a:rPr lang="zh-TW" altLang="en-US" sz="2600" dirty="0"/>
              <a:t>失業時會有較大機會選擇離開勞動人口</a:t>
            </a:r>
            <a:r>
              <a:rPr lang="zh-TW" altLang="en-US" sz="2600" dirty="0" smtClean="0"/>
              <a:t>？要回答此問題，我們還需要參考甚麽資料？</a:t>
            </a:r>
            <a:endParaRPr lang="zh-HK" altLang="en-US" sz="2600" dirty="0"/>
          </a:p>
          <a:p>
            <a:pPr marL="0" indent="0" defTabSz="914400">
              <a:buNone/>
            </a:pPr>
            <a:endParaRPr lang="zh-HK" altLang="en-US" kern="0" dirty="0"/>
          </a:p>
          <a:p>
            <a:pPr defTabSz="914400"/>
            <a:endParaRPr lang="zh-HK" altLang="en-US" kern="0" dirty="0"/>
          </a:p>
        </p:txBody>
      </p:sp>
      <p:pic>
        <p:nvPicPr>
          <p:cNvPr id="4098" name="Picture 2" descr="C:\Users\user\AppData\Local\Microsoft\Windows\INetCache\IE\HZ3VNXZ6\information-1019913_960_720[1].jpg"/>
          <p:cNvPicPr>
            <a:picLocks noChangeAspect="1" noChangeArrowheads="1"/>
          </p:cNvPicPr>
          <p:nvPr/>
        </p:nvPicPr>
        <p:blipFill rotWithShape="1">
          <a:blip r:embed="rId2">
            <a:extLst>
              <a:ext uri="{28A0092B-C50C-407E-A947-70E740481C1C}">
                <a14:useLocalDpi xmlns:a14="http://schemas.microsoft.com/office/drawing/2010/main" val="0"/>
              </a:ext>
            </a:extLst>
          </a:blip>
          <a:srcRect t="33043"/>
          <a:stretch/>
        </p:blipFill>
        <p:spPr bwMode="auto">
          <a:xfrm>
            <a:off x="559273" y="3377054"/>
            <a:ext cx="4082136" cy="27332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AppData\Local\Microsoft\Windows\INetCache\IE\IJPS376J\question-mark-1019983_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09" y="3219484"/>
            <a:ext cx="2665714" cy="266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92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5328"/>
            <a:ext cx="7886700" cy="1325563"/>
          </a:xfrm>
        </p:spPr>
        <p:txBody>
          <a:bodyPr>
            <a:normAutofit/>
          </a:bodyPr>
          <a:lstStyle/>
          <a:p>
            <a:r>
              <a:rPr lang="en-US" altLang="zh-TW" dirty="0"/>
              <a:t>III. </a:t>
            </a:r>
            <a:r>
              <a:rPr lang="zh-TW" altLang="en-US" dirty="0"/>
              <a:t>對香港經濟</a:t>
            </a:r>
            <a:r>
              <a:rPr lang="zh-TW" altLang="en-US" dirty="0" smtClean="0"/>
              <a:t>有甚麽</a:t>
            </a:r>
            <a:r>
              <a:rPr lang="zh-TW" altLang="en-US" dirty="0"/>
              <a:t>影響</a:t>
            </a:r>
            <a:r>
              <a:rPr lang="en-US" altLang="zh-TW" dirty="0" smtClean="0"/>
              <a:t>?</a:t>
            </a:r>
            <a:br>
              <a:rPr lang="en-US" altLang="zh-TW" dirty="0" smtClean="0"/>
            </a:br>
            <a:r>
              <a:rPr lang="zh-TW" altLang="en-US" dirty="0" smtClean="0"/>
              <a:t>經濟模型分析</a:t>
            </a:r>
            <a:endParaRPr lang="zh-HK" altLang="en-US" dirty="0"/>
          </a:p>
        </p:txBody>
      </p:sp>
      <p:sp>
        <p:nvSpPr>
          <p:cNvPr id="3" name="內容版面配置區 2"/>
          <p:cNvSpPr>
            <a:spLocks noGrp="1"/>
          </p:cNvSpPr>
          <p:nvPr>
            <p:ph idx="1"/>
          </p:nvPr>
        </p:nvSpPr>
        <p:spPr>
          <a:xfrm>
            <a:off x="628650" y="1239394"/>
            <a:ext cx="7886700" cy="1764060"/>
          </a:xfrm>
        </p:spPr>
        <p:txBody>
          <a:bodyPr>
            <a:normAutofit fontScale="92500" lnSpcReduction="10000"/>
          </a:bodyPr>
          <a:lstStyle/>
          <a:p>
            <a:r>
              <a:rPr lang="zh-TW" altLang="en-US" sz="2000" dirty="0" smtClean="0"/>
              <a:t>總供應</a:t>
            </a:r>
            <a:r>
              <a:rPr lang="en-US" altLang="zh-TW" sz="2000" dirty="0" smtClean="0"/>
              <a:t>-</a:t>
            </a:r>
            <a:r>
              <a:rPr lang="zh-TW" altLang="en-US" sz="2000" dirty="0" smtClean="0"/>
              <a:t>總需求模型</a:t>
            </a:r>
            <a:endParaRPr lang="en-US" altLang="zh-TW" sz="2000" dirty="0" smtClean="0"/>
          </a:p>
          <a:p>
            <a:r>
              <a:rPr lang="en-US" altLang="zh-TW" sz="2000" dirty="0" smtClean="0"/>
              <a:t>GDP</a:t>
            </a:r>
            <a:r>
              <a:rPr lang="zh-HK" altLang="en-US" sz="2000" dirty="0" smtClean="0"/>
              <a:t> </a:t>
            </a:r>
            <a:r>
              <a:rPr lang="en-US" altLang="zh-TW" sz="2000" dirty="0"/>
              <a:t>= C + I + G + X – </a:t>
            </a:r>
            <a:r>
              <a:rPr lang="en-US" altLang="zh-TW" sz="2000" dirty="0" smtClean="0"/>
              <a:t>M</a:t>
            </a:r>
          </a:p>
          <a:p>
            <a:r>
              <a:rPr lang="zh-TW" altLang="en-US" sz="2000" dirty="0" smtClean="0"/>
              <a:t>為求簡化，假設長期總供應没有受到疫情影響</a:t>
            </a:r>
            <a:endParaRPr lang="en-US" altLang="zh-TW" sz="2000" dirty="0"/>
          </a:p>
          <a:p>
            <a:r>
              <a:rPr lang="zh-TW" altLang="en-US" sz="2000" dirty="0" smtClean="0"/>
              <a:t>當</a:t>
            </a:r>
            <a:r>
              <a:rPr lang="en-US" altLang="zh-TW" sz="2000" dirty="0" smtClean="0"/>
              <a:t>C, I, X</a:t>
            </a:r>
            <a:r>
              <a:rPr lang="zh-TW" altLang="en-US" sz="2000" dirty="0" smtClean="0"/>
              <a:t>下降</a:t>
            </a:r>
            <a:r>
              <a:rPr lang="en-US" altLang="zh-TW" sz="2000" dirty="0" smtClean="0">
                <a:sym typeface="Wingdings" panose="05000000000000000000" pitchFamily="2" charset="2"/>
              </a:rPr>
              <a:t></a:t>
            </a:r>
            <a:r>
              <a:rPr lang="zh-TW" altLang="en-US" sz="2000" dirty="0" smtClean="0">
                <a:sym typeface="Wingdings" panose="05000000000000000000" pitchFamily="2" charset="2"/>
              </a:rPr>
              <a:t>總需求亦會下降</a:t>
            </a:r>
            <a:endParaRPr lang="en-US" altLang="zh-TW" sz="2000" dirty="0" smtClean="0">
              <a:sym typeface="Wingdings" panose="05000000000000000000" pitchFamily="2" charset="2"/>
            </a:endParaRPr>
          </a:p>
          <a:p>
            <a:r>
              <a:rPr lang="zh-TW" altLang="en-US" sz="2000" dirty="0" smtClean="0">
                <a:sym typeface="Wingdings" panose="05000000000000000000" pitchFamily="2" charset="2"/>
              </a:rPr>
              <a:t>當工人、工廠因疫情停工</a:t>
            </a:r>
            <a:r>
              <a:rPr lang="en-US" altLang="zh-TW" sz="2000" dirty="0" smtClean="0">
                <a:sym typeface="Wingdings" panose="05000000000000000000" pitchFamily="2" charset="2"/>
              </a:rPr>
              <a:t></a:t>
            </a:r>
            <a:r>
              <a:rPr lang="zh-TW" altLang="en-US" sz="2000" dirty="0" smtClean="0">
                <a:sym typeface="Wingdings" panose="05000000000000000000" pitchFamily="2" charset="2"/>
              </a:rPr>
              <a:t>短期總供應下降</a:t>
            </a:r>
            <a:endParaRPr lang="zh-HK" altLang="en-US" sz="2000" dirty="0"/>
          </a:p>
        </p:txBody>
      </p:sp>
      <p:sp>
        <p:nvSpPr>
          <p:cNvPr id="39" name="投影片編號版面配置區 38"/>
          <p:cNvSpPr>
            <a:spLocks noGrp="1"/>
          </p:cNvSpPr>
          <p:nvPr>
            <p:ph type="sldNum" sz="quarter" idx="10"/>
          </p:nvPr>
        </p:nvSpPr>
        <p:spPr/>
        <p:txBody>
          <a:bodyPr/>
          <a:lstStyle/>
          <a:p>
            <a:fld id="{D57F1E4F-1CFF-5643-939E-217C01CDF565}" type="slidenum">
              <a:rPr lang="en-US" smtClean="0"/>
              <a:pPr/>
              <a:t>26</a:t>
            </a:fld>
            <a:endParaRPr lang="en-US" dirty="0"/>
          </a:p>
        </p:txBody>
      </p:sp>
      <p:cxnSp>
        <p:nvCxnSpPr>
          <p:cNvPr id="5" name="直線單箭頭接點 4"/>
          <p:cNvCxnSpPr/>
          <p:nvPr/>
        </p:nvCxnSpPr>
        <p:spPr>
          <a:xfrm flipV="1">
            <a:off x="2704699" y="3301466"/>
            <a:ext cx="0" cy="2589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線單箭頭接點 7"/>
          <p:cNvCxnSpPr/>
          <p:nvPr/>
        </p:nvCxnSpPr>
        <p:spPr>
          <a:xfrm>
            <a:off x="2704699" y="5909911"/>
            <a:ext cx="38404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文字方塊 8"/>
          <p:cNvSpPr txBox="1"/>
          <p:nvPr/>
        </p:nvSpPr>
        <p:spPr>
          <a:xfrm>
            <a:off x="2103120" y="2981864"/>
            <a:ext cx="1203158" cy="369332"/>
          </a:xfrm>
          <a:prstGeom prst="rect">
            <a:avLst/>
          </a:prstGeom>
          <a:noFill/>
        </p:spPr>
        <p:txBody>
          <a:bodyPr wrap="square" rtlCol="0">
            <a:spAutoFit/>
          </a:bodyPr>
          <a:lstStyle/>
          <a:p>
            <a:r>
              <a:rPr lang="zh-TW" altLang="en-US" dirty="0" smtClean="0"/>
              <a:t>價格水平</a:t>
            </a:r>
            <a:endParaRPr lang="zh-HK" altLang="en-US" dirty="0"/>
          </a:p>
        </p:txBody>
      </p:sp>
      <p:sp>
        <p:nvSpPr>
          <p:cNvPr id="10" name="文字方塊 9"/>
          <p:cNvSpPr txBox="1"/>
          <p:nvPr/>
        </p:nvSpPr>
        <p:spPr>
          <a:xfrm>
            <a:off x="6163377" y="5940392"/>
            <a:ext cx="1203158" cy="369332"/>
          </a:xfrm>
          <a:prstGeom prst="rect">
            <a:avLst/>
          </a:prstGeom>
          <a:noFill/>
        </p:spPr>
        <p:txBody>
          <a:bodyPr wrap="square" rtlCol="0">
            <a:spAutoFit/>
          </a:bodyPr>
          <a:lstStyle/>
          <a:p>
            <a:r>
              <a:rPr lang="zh-TW" altLang="en-US" dirty="0" smtClean="0"/>
              <a:t>總產出</a:t>
            </a:r>
            <a:endParaRPr lang="zh-HK" altLang="en-US" dirty="0"/>
          </a:p>
        </p:txBody>
      </p:sp>
      <p:sp>
        <p:nvSpPr>
          <p:cNvPr id="11" name="文字方塊 10"/>
          <p:cNvSpPr txBox="1"/>
          <p:nvPr/>
        </p:nvSpPr>
        <p:spPr>
          <a:xfrm>
            <a:off x="2460859" y="5909911"/>
            <a:ext cx="487680" cy="369332"/>
          </a:xfrm>
          <a:prstGeom prst="rect">
            <a:avLst/>
          </a:prstGeom>
          <a:noFill/>
        </p:spPr>
        <p:txBody>
          <a:bodyPr wrap="square" rtlCol="0">
            <a:spAutoFit/>
          </a:bodyPr>
          <a:lstStyle/>
          <a:p>
            <a:r>
              <a:rPr lang="en-US" altLang="zh-TW" dirty="0" smtClean="0"/>
              <a:t>0</a:t>
            </a:r>
            <a:endParaRPr lang="zh-HK" altLang="en-US" dirty="0"/>
          </a:p>
        </p:txBody>
      </p:sp>
      <p:cxnSp>
        <p:nvCxnSpPr>
          <p:cNvPr id="13" name="直線接點 12"/>
          <p:cNvCxnSpPr/>
          <p:nvPr/>
        </p:nvCxnSpPr>
        <p:spPr>
          <a:xfrm>
            <a:off x="4774131" y="3351196"/>
            <a:ext cx="19250" cy="2558715"/>
          </a:xfrm>
          <a:prstGeom prst="line">
            <a:avLst/>
          </a:prstGeom>
        </p:spPr>
        <p:style>
          <a:lnRef idx="1">
            <a:schemeClr val="dk1"/>
          </a:lnRef>
          <a:fillRef idx="0">
            <a:schemeClr val="dk1"/>
          </a:fillRef>
          <a:effectRef idx="0">
            <a:schemeClr val="dk1"/>
          </a:effectRef>
          <a:fontRef idx="minor">
            <a:schemeClr val="tx1"/>
          </a:fontRef>
        </p:style>
      </p:cxnSp>
      <p:sp>
        <p:nvSpPr>
          <p:cNvPr id="15" name="文字方塊 14"/>
          <p:cNvSpPr txBox="1"/>
          <p:nvPr/>
        </p:nvSpPr>
        <p:spPr>
          <a:xfrm>
            <a:off x="4389115" y="3058722"/>
            <a:ext cx="788470" cy="375203"/>
          </a:xfrm>
          <a:prstGeom prst="rect">
            <a:avLst/>
          </a:prstGeom>
          <a:noFill/>
        </p:spPr>
        <p:txBody>
          <a:bodyPr wrap="square" rtlCol="0">
            <a:spAutoFit/>
          </a:bodyPr>
          <a:lstStyle/>
          <a:p>
            <a:r>
              <a:rPr lang="en-US" altLang="zh-TW" dirty="0" smtClean="0"/>
              <a:t>LRAS</a:t>
            </a:r>
            <a:endParaRPr lang="zh-HK" altLang="en-US" dirty="0"/>
          </a:p>
        </p:txBody>
      </p:sp>
      <p:cxnSp>
        <p:nvCxnSpPr>
          <p:cNvPr id="17" name="直線接點 16"/>
          <p:cNvCxnSpPr/>
          <p:nvPr/>
        </p:nvCxnSpPr>
        <p:spPr>
          <a:xfrm>
            <a:off x="3667225" y="3686476"/>
            <a:ext cx="2358190" cy="1915427"/>
          </a:xfrm>
          <a:prstGeom prst="line">
            <a:avLst/>
          </a:prstGeom>
        </p:spPr>
        <p:style>
          <a:lnRef idx="1">
            <a:schemeClr val="dk1"/>
          </a:lnRef>
          <a:fillRef idx="0">
            <a:schemeClr val="dk1"/>
          </a:fillRef>
          <a:effectRef idx="0">
            <a:schemeClr val="dk1"/>
          </a:effectRef>
          <a:fontRef idx="minor">
            <a:schemeClr val="tx1"/>
          </a:fontRef>
        </p:style>
      </p:cxnSp>
      <p:sp>
        <p:nvSpPr>
          <p:cNvPr id="18" name="文字方塊 17"/>
          <p:cNvSpPr txBox="1"/>
          <p:nvPr/>
        </p:nvSpPr>
        <p:spPr>
          <a:xfrm>
            <a:off x="6006165" y="5262085"/>
            <a:ext cx="681789" cy="375203"/>
          </a:xfrm>
          <a:prstGeom prst="rect">
            <a:avLst/>
          </a:prstGeom>
          <a:noFill/>
        </p:spPr>
        <p:txBody>
          <a:bodyPr wrap="square" rtlCol="0">
            <a:spAutoFit/>
          </a:bodyPr>
          <a:lstStyle/>
          <a:p>
            <a:r>
              <a:rPr lang="en-US" altLang="zh-TW" dirty="0" smtClean="0"/>
              <a:t>AD1</a:t>
            </a:r>
            <a:endParaRPr lang="zh-HK" altLang="en-US" dirty="0"/>
          </a:p>
        </p:txBody>
      </p:sp>
      <p:cxnSp>
        <p:nvCxnSpPr>
          <p:cNvPr id="19" name="直線接點 18"/>
          <p:cNvCxnSpPr/>
          <p:nvPr/>
        </p:nvCxnSpPr>
        <p:spPr>
          <a:xfrm>
            <a:off x="3142648" y="3777824"/>
            <a:ext cx="2358190" cy="191542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文字方塊 19"/>
          <p:cNvSpPr txBox="1"/>
          <p:nvPr/>
        </p:nvSpPr>
        <p:spPr>
          <a:xfrm>
            <a:off x="5481588" y="5468933"/>
            <a:ext cx="681789" cy="375203"/>
          </a:xfrm>
          <a:prstGeom prst="rect">
            <a:avLst/>
          </a:prstGeom>
          <a:noFill/>
        </p:spPr>
        <p:txBody>
          <a:bodyPr wrap="square" rtlCol="0">
            <a:spAutoFit/>
          </a:bodyPr>
          <a:lstStyle/>
          <a:p>
            <a:r>
              <a:rPr lang="en-US" altLang="zh-TW" dirty="0" smtClean="0"/>
              <a:t>AD2</a:t>
            </a:r>
            <a:endParaRPr lang="zh-HK" altLang="en-US" dirty="0"/>
          </a:p>
        </p:txBody>
      </p:sp>
      <p:cxnSp>
        <p:nvCxnSpPr>
          <p:cNvPr id="22" name="直線接點 21"/>
          <p:cNvCxnSpPr/>
          <p:nvPr/>
        </p:nvCxnSpPr>
        <p:spPr>
          <a:xfrm flipV="1">
            <a:off x="3306278" y="3686476"/>
            <a:ext cx="2786514" cy="1915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5895362" y="3411448"/>
            <a:ext cx="1148233" cy="369332"/>
          </a:xfrm>
          <a:prstGeom prst="rect">
            <a:avLst/>
          </a:prstGeom>
          <a:noFill/>
        </p:spPr>
        <p:txBody>
          <a:bodyPr wrap="square" rtlCol="0">
            <a:spAutoFit/>
          </a:bodyPr>
          <a:lstStyle/>
          <a:p>
            <a:r>
              <a:rPr lang="en-US" altLang="zh-TW" dirty="0" smtClean="0"/>
              <a:t>SRAS1</a:t>
            </a:r>
            <a:endParaRPr lang="zh-HK" altLang="en-US" dirty="0"/>
          </a:p>
        </p:txBody>
      </p:sp>
      <p:cxnSp>
        <p:nvCxnSpPr>
          <p:cNvPr id="24" name="直線接點 23"/>
          <p:cNvCxnSpPr/>
          <p:nvPr/>
        </p:nvCxnSpPr>
        <p:spPr>
          <a:xfrm flipV="1">
            <a:off x="3152275" y="3559747"/>
            <a:ext cx="2313270" cy="1570518"/>
          </a:xfrm>
          <a:prstGeom prst="line">
            <a:avLst/>
          </a:prstGeom>
          <a:ln w="158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文字方塊 24"/>
          <p:cNvSpPr txBox="1"/>
          <p:nvPr/>
        </p:nvSpPr>
        <p:spPr>
          <a:xfrm>
            <a:off x="5150426" y="3212293"/>
            <a:ext cx="1214165" cy="369332"/>
          </a:xfrm>
          <a:prstGeom prst="rect">
            <a:avLst/>
          </a:prstGeom>
          <a:noFill/>
        </p:spPr>
        <p:txBody>
          <a:bodyPr wrap="square" rtlCol="0">
            <a:spAutoFit/>
          </a:bodyPr>
          <a:lstStyle/>
          <a:p>
            <a:r>
              <a:rPr lang="en-US" altLang="zh-TW" dirty="0" smtClean="0"/>
              <a:t>SRAS2</a:t>
            </a:r>
            <a:endParaRPr lang="zh-HK" altLang="en-US" dirty="0"/>
          </a:p>
        </p:txBody>
      </p:sp>
      <p:cxnSp>
        <p:nvCxnSpPr>
          <p:cNvPr id="29" name="直線接點 28"/>
          <p:cNvCxnSpPr/>
          <p:nvPr/>
        </p:nvCxnSpPr>
        <p:spPr>
          <a:xfrm>
            <a:off x="4052235" y="4533499"/>
            <a:ext cx="19250" cy="1347537"/>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30" name="文字方塊 29"/>
          <p:cNvSpPr txBox="1"/>
          <p:nvPr/>
        </p:nvSpPr>
        <p:spPr>
          <a:xfrm>
            <a:off x="4452486" y="5934521"/>
            <a:ext cx="681789" cy="375203"/>
          </a:xfrm>
          <a:prstGeom prst="rect">
            <a:avLst/>
          </a:prstGeom>
          <a:noFill/>
        </p:spPr>
        <p:txBody>
          <a:bodyPr wrap="square" rtlCol="0">
            <a:spAutoFit/>
          </a:bodyPr>
          <a:lstStyle/>
          <a:p>
            <a:r>
              <a:rPr lang="en-US" altLang="zh-TW" dirty="0"/>
              <a:t> </a:t>
            </a:r>
            <a:r>
              <a:rPr lang="en-US" altLang="zh-TW" dirty="0" smtClean="0"/>
              <a:t>  Y1</a:t>
            </a:r>
            <a:endParaRPr lang="zh-HK" altLang="en-US" dirty="0"/>
          </a:p>
        </p:txBody>
      </p:sp>
      <p:sp>
        <p:nvSpPr>
          <p:cNvPr id="31" name="文字方塊 30"/>
          <p:cNvSpPr txBox="1"/>
          <p:nvPr/>
        </p:nvSpPr>
        <p:spPr>
          <a:xfrm>
            <a:off x="3651175" y="5949305"/>
            <a:ext cx="681789" cy="375203"/>
          </a:xfrm>
          <a:prstGeom prst="rect">
            <a:avLst/>
          </a:prstGeom>
          <a:noFill/>
        </p:spPr>
        <p:txBody>
          <a:bodyPr wrap="square" rtlCol="0">
            <a:spAutoFit/>
          </a:bodyPr>
          <a:lstStyle/>
          <a:p>
            <a:r>
              <a:rPr lang="en-US" altLang="zh-TW" dirty="0"/>
              <a:t> </a:t>
            </a:r>
            <a:r>
              <a:rPr lang="en-US" altLang="zh-TW" dirty="0" smtClean="0"/>
              <a:t>  Y2</a:t>
            </a:r>
            <a:endParaRPr lang="zh-HK" altLang="en-US" dirty="0"/>
          </a:p>
        </p:txBody>
      </p:sp>
      <p:cxnSp>
        <p:nvCxnSpPr>
          <p:cNvPr id="33" name="直線單箭頭接點 32"/>
          <p:cNvCxnSpPr/>
          <p:nvPr/>
        </p:nvCxnSpPr>
        <p:spPr>
          <a:xfrm flipH="1">
            <a:off x="5313145" y="3777824"/>
            <a:ext cx="34089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H="1">
            <a:off x="5142698" y="5255576"/>
            <a:ext cx="34089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a:off x="4101967" y="5637288"/>
            <a:ext cx="597569" cy="1924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80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33137" y="1039529"/>
            <a:ext cx="8240726" cy="5226518"/>
          </a:xfrm>
        </p:spPr>
        <p:txBody>
          <a:bodyPr>
            <a:normAutofit/>
          </a:bodyPr>
          <a:lstStyle/>
          <a:p>
            <a:pPr marL="0" indent="0">
              <a:buNone/>
            </a:pPr>
            <a:r>
              <a:rPr lang="en-US" altLang="zh-TW" dirty="0" smtClean="0"/>
              <a:t> </a:t>
            </a:r>
            <a:r>
              <a:rPr lang="zh-TW" altLang="en-US" dirty="0" smtClean="0"/>
              <a:t>這</a:t>
            </a:r>
            <a:r>
              <a:rPr lang="zh-TW" altLang="en-US" smtClean="0"/>
              <a:t>是一個甚麽</a:t>
            </a:r>
            <a:r>
              <a:rPr lang="zh-TW" altLang="en-US" dirty="0" smtClean="0"/>
              <a:t>性質的財政預算</a:t>
            </a:r>
            <a:r>
              <a:rPr lang="en-US" altLang="zh-TW" dirty="0" smtClean="0"/>
              <a:t>?</a:t>
            </a:r>
            <a:r>
              <a:rPr lang="zh-TW" altLang="en-US" dirty="0" smtClean="0"/>
              <a:t>如何界定</a:t>
            </a:r>
            <a:r>
              <a:rPr lang="en-US" altLang="zh-TW" dirty="0" smtClean="0"/>
              <a:t>?</a:t>
            </a:r>
          </a:p>
          <a:p>
            <a:endParaRPr lang="zh-HK" altLang="en-US" dirty="0"/>
          </a:p>
        </p:txBody>
      </p:sp>
      <p:sp>
        <p:nvSpPr>
          <p:cNvPr id="8" name="投影片編號版面配置區 7"/>
          <p:cNvSpPr>
            <a:spLocks noGrp="1"/>
          </p:cNvSpPr>
          <p:nvPr>
            <p:ph type="sldNum" sz="quarter" idx="10"/>
          </p:nvPr>
        </p:nvSpPr>
        <p:spPr/>
        <p:txBody>
          <a:bodyPr/>
          <a:lstStyle/>
          <a:p>
            <a:fld id="{D57F1E4F-1CFF-5643-939E-217C01CDF565}" type="slidenum">
              <a:rPr lang="en-US" smtClean="0"/>
              <a:pPr/>
              <a:t>27</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52" t="47758"/>
          <a:stretch/>
        </p:blipFill>
        <p:spPr>
          <a:xfrm>
            <a:off x="1071401" y="1602088"/>
            <a:ext cx="6924195" cy="3035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矩形 6"/>
          <p:cNvSpPr/>
          <p:nvPr/>
        </p:nvSpPr>
        <p:spPr>
          <a:xfrm>
            <a:off x="876116" y="4777859"/>
            <a:ext cx="7314411" cy="1661993"/>
          </a:xfrm>
          <a:prstGeom prst="rect">
            <a:avLst/>
          </a:prstGeom>
        </p:spPr>
        <p:txBody>
          <a:bodyPr wrap="square">
            <a:spAutoFit/>
          </a:bodyPr>
          <a:lstStyle/>
          <a:p>
            <a:r>
              <a:rPr lang="zh-TW" altLang="en-US" sz="2600" dirty="0" smtClean="0">
                <a:sym typeface="Wingdings" panose="05000000000000000000" pitchFamily="2" charset="2"/>
              </a:rPr>
              <a:t>赤字預算：</a:t>
            </a:r>
            <a:endParaRPr lang="en-US" altLang="zh-TW" sz="2600" dirty="0"/>
          </a:p>
          <a:p>
            <a:endParaRPr lang="en-US" altLang="zh-TW" sz="1200" dirty="0" smtClean="0">
              <a:sym typeface="Wingdings" panose="05000000000000000000" pitchFamily="2" charset="2"/>
            </a:endParaRPr>
          </a:p>
          <a:p>
            <a:r>
              <a:rPr lang="en-US" altLang="zh-TW" sz="2600" dirty="0" smtClean="0">
                <a:sym typeface="Wingdings" panose="05000000000000000000" pitchFamily="2" charset="2"/>
              </a:rPr>
              <a:t></a:t>
            </a:r>
            <a:r>
              <a:rPr lang="zh-TW" altLang="en-US" sz="2600" dirty="0" smtClean="0"/>
              <a:t>擴張</a:t>
            </a:r>
            <a:r>
              <a:rPr lang="zh-TW" altLang="en-US" sz="2600" dirty="0"/>
              <a:t>性財政政策</a:t>
            </a:r>
            <a:r>
              <a:rPr lang="zh-TW" altLang="en-US" sz="2600" dirty="0" smtClean="0"/>
              <a:t>以逆週期</a:t>
            </a:r>
            <a:r>
              <a:rPr lang="zh-TW" altLang="en-US" sz="2600" dirty="0"/>
              <a:t>的措施刺激</a:t>
            </a:r>
            <a:r>
              <a:rPr lang="zh-TW" altLang="en-US" sz="2600" dirty="0" smtClean="0"/>
              <a:t>經濟</a:t>
            </a:r>
            <a:endParaRPr lang="en-US" altLang="zh-TW" sz="2600" dirty="0" smtClean="0"/>
          </a:p>
          <a:p>
            <a:endParaRPr lang="en-US" altLang="zh-TW" sz="1200" dirty="0" smtClean="0"/>
          </a:p>
          <a:p>
            <a:r>
              <a:rPr lang="en-US" altLang="zh-TW" sz="2600" dirty="0" smtClean="0">
                <a:sym typeface="Wingdings" panose="05000000000000000000" pitchFamily="2" charset="2"/>
              </a:rPr>
              <a:t></a:t>
            </a:r>
            <a:r>
              <a:rPr lang="zh-TW" altLang="en-US" sz="2600" dirty="0"/>
              <a:t>預算開支高於預算收入</a:t>
            </a:r>
            <a:endParaRPr lang="zh-HK" altLang="en-US" sz="2600" dirty="0"/>
          </a:p>
        </p:txBody>
      </p:sp>
      <p:sp>
        <p:nvSpPr>
          <p:cNvPr id="9" name="標題 1"/>
          <p:cNvSpPr>
            <a:spLocks noGrp="1"/>
          </p:cNvSpPr>
          <p:nvPr>
            <p:ph type="title"/>
          </p:nvPr>
        </p:nvSpPr>
        <p:spPr>
          <a:xfrm>
            <a:off x="628650" y="464710"/>
            <a:ext cx="7886700" cy="578150"/>
          </a:xfrm>
        </p:spPr>
        <p:txBody>
          <a:bodyPr>
            <a:normAutofit fontScale="90000"/>
          </a:bodyPr>
          <a:lstStyle/>
          <a:p>
            <a:r>
              <a:rPr lang="zh-TW" altLang="en-US" dirty="0"/>
              <a:t>香港政府如何透過財政</a:t>
            </a:r>
            <a:r>
              <a:rPr lang="zh-TW" altLang="en-US" dirty="0" smtClean="0"/>
              <a:t>政策應對經濟</a:t>
            </a:r>
            <a:r>
              <a:rPr lang="zh-TW" altLang="en-US" dirty="0"/>
              <a:t>困境？</a:t>
            </a:r>
            <a:r>
              <a:rPr lang="en-US" altLang="zh-TW" dirty="0"/>
              <a:t/>
            </a:r>
            <a:br>
              <a:rPr lang="en-US" altLang="zh-TW" dirty="0"/>
            </a:br>
            <a:endParaRPr lang="zh-HK" altLang="en-US" dirty="0"/>
          </a:p>
        </p:txBody>
      </p:sp>
    </p:spTree>
    <p:extLst>
      <p:ext uri="{BB962C8B-B14F-4D97-AF65-F5344CB8AC3E}">
        <p14:creationId xmlns:p14="http://schemas.microsoft.com/office/powerpoint/2010/main" val="28821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8716" y="1018607"/>
            <a:ext cx="7886700" cy="4983430"/>
          </a:xfrm>
        </p:spPr>
        <p:txBody>
          <a:bodyPr/>
          <a:lstStyle/>
          <a:p>
            <a:pPr marL="0" indent="0">
              <a:buNone/>
            </a:pPr>
            <a:r>
              <a:rPr lang="zh-TW" altLang="en-US" dirty="0" smtClean="0"/>
              <a:t>以下措施影響本地生產總值哪個組成部分</a:t>
            </a:r>
            <a:r>
              <a:rPr lang="en-US" altLang="zh-TW" dirty="0" smtClean="0"/>
              <a:t>?</a:t>
            </a:r>
            <a:endParaRPr lang="zh-HK" altLang="en-US" dirty="0"/>
          </a:p>
        </p:txBody>
      </p:sp>
      <p:sp>
        <p:nvSpPr>
          <p:cNvPr id="7" name="投影片編號版面配置區 6"/>
          <p:cNvSpPr>
            <a:spLocks noGrp="1"/>
          </p:cNvSpPr>
          <p:nvPr>
            <p:ph type="sldNum" sz="quarter" idx="10"/>
          </p:nvPr>
        </p:nvSpPr>
        <p:spPr/>
        <p:txBody>
          <a:bodyPr/>
          <a:lstStyle/>
          <a:p>
            <a:fld id="{D57F1E4F-1CFF-5643-939E-217C01CDF565}" type="slidenum">
              <a:rPr lang="en-US" smtClean="0"/>
              <a:pPr/>
              <a:t>28</a:t>
            </a:fld>
            <a:endParaRPr lang="en-US" dirty="0"/>
          </a:p>
        </p:txBody>
      </p:sp>
      <p:pic>
        <p:nvPicPr>
          <p:cNvPr id="4" name="圖片 3"/>
          <p:cNvPicPr>
            <a:picLocks noChangeAspect="1"/>
          </p:cNvPicPr>
          <p:nvPr/>
        </p:nvPicPr>
        <p:blipFill rotWithShape="1">
          <a:blip r:embed="rId2"/>
          <a:srcRect l="50657" t="27163" r="30675" b="35480"/>
          <a:stretch/>
        </p:blipFill>
        <p:spPr>
          <a:xfrm>
            <a:off x="5089680" y="1750121"/>
            <a:ext cx="2920631" cy="3287546"/>
          </a:xfrm>
          <a:prstGeom prst="roundRect">
            <a:avLst>
              <a:gd name="adj" fmla="val 16667"/>
            </a:avLst>
          </a:prstGeom>
          <a:ln>
            <a:solidFill>
              <a:srgbClr val="99FF6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rotWithShape="1">
          <a:blip r:embed="rId3"/>
          <a:srcRect l="28750" t="13951" r="49306" b="62593"/>
          <a:stretch/>
        </p:blipFill>
        <p:spPr>
          <a:xfrm>
            <a:off x="1144164" y="1851448"/>
            <a:ext cx="2758969" cy="1658874"/>
          </a:xfrm>
          <a:prstGeom prst="roundRect">
            <a:avLst>
              <a:gd name="adj" fmla="val 16667"/>
            </a:avLst>
          </a:prstGeom>
          <a:ln>
            <a:solidFill>
              <a:srgbClr val="99FF6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圖片 5"/>
          <p:cNvPicPr>
            <a:picLocks noChangeAspect="1"/>
          </p:cNvPicPr>
          <p:nvPr/>
        </p:nvPicPr>
        <p:blipFill rotWithShape="1">
          <a:blip r:embed="rId3"/>
          <a:srcRect l="30532" t="36903" r="52553" b="44185"/>
          <a:stretch/>
        </p:blipFill>
        <p:spPr>
          <a:xfrm>
            <a:off x="1973897" y="3878257"/>
            <a:ext cx="2708169" cy="1703252"/>
          </a:xfrm>
          <a:prstGeom prst="roundRect">
            <a:avLst>
              <a:gd name="adj" fmla="val 16667"/>
            </a:avLst>
          </a:prstGeom>
          <a:ln>
            <a:solidFill>
              <a:srgbClr val="99FF6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標題 1"/>
          <p:cNvSpPr>
            <a:spLocks noGrp="1"/>
          </p:cNvSpPr>
          <p:nvPr>
            <p:ph type="title"/>
          </p:nvPr>
        </p:nvSpPr>
        <p:spPr>
          <a:xfrm>
            <a:off x="628650" y="464710"/>
            <a:ext cx="7886700" cy="578150"/>
          </a:xfrm>
        </p:spPr>
        <p:txBody>
          <a:bodyPr>
            <a:normAutofit fontScale="90000"/>
          </a:bodyPr>
          <a:lstStyle/>
          <a:p>
            <a:r>
              <a:rPr lang="zh-TW" altLang="en-US" dirty="0"/>
              <a:t>香港政府如何透過財政</a:t>
            </a:r>
            <a:r>
              <a:rPr lang="zh-TW" altLang="en-US" dirty="0" smtClean="0"/>
              <a:t>政策應對經濟</a:t>
            </a:r>
            <a:r>
              <a:rPr lang="zh-TW" altLang="en-US" dirty="0"/>
              <a:t>困境？</a:t>
            </a:r>
            <a:r>
              <a:rPr lang="en-US" altLang="zh-TW" dirty="0"/>
              <a:t/>
            </a:r>
            <a:br>
              <a:rPr lang="en-US" altLang="zh-TW" dirty="0"/>
            </a:br>
            <a:endParaRPr lang="zh-HK" altLang="en-US" dirty="0"/>
          </a:p>
        </p:txBody>
      </p:sp>
    </p:spTree>
    <p:extLst>
      <p:ext uri="{BB962C8B-B14F-4D97-AF65-F5344CB8AC3E}">
        <p14:creationId xmlns:p14="http://schemas.microsoft.com/office/powerpoint/2010/main" val="407775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a:srcRect l="29192" t="31486" r="51127" b="40524"/>
          <a:stretch/>
        </p:blipFill>
        <p:spPr>
          <a:xfrm>
            <a:off x="5906225" y="962635"/>
            <a:ext cx="2863960" cy="2291168"/>
          </a:xfrm>
          <a:prstGeom prst="roundRect">
            <a:avLst>
              <a:gd name="adj" fmla="val 16667"/>
            </a:avLst>
          </a:prstGeom>
          <a:ln>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內容版面配置區 14"/>
          <p:cNvPicPr>
            <a:picLocks noGrp="1" noChangeAspect="1"/>
          </p:cNvPicPr>
          <p:nvPr>
            <p:ph idx="1"/>
          </p:nvPr>
        </p:nvPicPr>
        <p:blipFill rotWithShape="1">
          <a:blip r:embed="rId3"/>
          <a:srcRect l="23613" t="44012" r="51074" b="12898"/>
          <a:stretch/>
        </p:blipFill>
        <p:spPr>
          <a:xfrm>
            <a:off x="979183" y="1880794"/>
            <a:ext cx="2973981" cy="2847727"/>
          </a:xfrm>
          <a:prstGeom prst="roundRect">
            <a:avLst>
              <a:gd name="adj" fmla="val 16667"/>
            </a:avLst>
          </a:prstGeom>
          <a:ln>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投影片編號版面配置區 16"/>
          <p:cNvSpPr>
            <a:spLocks noGrp="1"/>
          </p:cNvSpPr>
          <p:nvPr>
            <p:ph type="sldNum" sz="quarter" idx="10"/>
          </p:nvPr>
        </p:nvSpPr>
        <p:spPr/>
        <p:txBody>
          <a:bodyPr/>
          <a:lstStyle/>
          <a:p>
            <a:fld id="{D57F1E4F-1CFF-5643-939E-217C01CDF565}" type="slidenum">
              <a:rPr lang="en-US" smtClean="0"/>
              <a:pPr/>
              <a:t>29</a:t>
            </a:fld>
            <a:endParaRPr lang="en-US" dirty="0"/>
          </a:p>
        </p:txBody>
      </p:sp>
      <p:sp>
        <p:nvSpPr>
          <p:cNvPr id="13" name="矩形 12"/>
          <p:cNvSpPr/>
          <p:nvPr/>
        </p:nvSpPr>
        <p:spPr>
          <a:xfrm>
            <a:off x="126479" y="1128597"/>
            <a:ext cx="5896166" cy="461665"/>
          </a:xfrm>
          <a:prstGeom prst="rect">
            <a:avLst/>
          </a:prstGeom>
        </p:spPr>
        <p:txBody>
          <a:bodyPr wrap="none">
            <a:spAutoFit/>
          </a:bodyPr>
          <a:lstStyle/>
          <a:p>
            <a:r>
              <a:rPr lang="zh-TW" altLang="en-US" sz="2400" dirty="0"/>
              <a:t>以下措施影響本地生產總值哪個組成部分</a:t>
            </a:r>
            <a:r>
              <a:rPr lang="en-US" altLang="zh-TW" sz="2400" dirty="0"/>
              <a:t>?</a:t>
            </a:r>
          </a:p>
        </p:txBody>
      </p:sp>
      <p:pic>
        <p:nvPicPr>
          <p:cNvPr id="16" name="圖片 15"/>
          <p:cNvPicPr>
            <a:picLocks noChangeAspect="1"/>
          </p:cNvPicPr>
          <p:nvPr/>
        </p:nvPicPr>
        <p:blipFill rotWithShape="1">
          <a:blip r:embed="rId3"/>
          <a:srcRect l="50419" t="25530" r="25262" b="37945"/>
          <a:stretch/>
        </p:blipFill>
        <p:spPr>
          <a:xfrm>
            <a:off x="4761284" y="3560712"/>
            <a:ext cx="3754066" cy="3075832"/>
          </a:xfrm>
          <a:prstGeom prst="roundRect">
            <a:avLst>
              <a:gd name="adj" fmla="val 16667"/>
            </a:avLst>
          </a:prstGeom>
          <a:ln>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標題 1"/>
          <p:cNvSpPr>
            <a:spLocks noGrp="1"/>
          </p:cNvSpPr>
          <p:nvPr>
            <p:ph type="title"/>
          </p:nvPr>
        </p:nvSpPr>
        <p:spPr>
          <a:xfrm>
            <a:off x="628650" y="464710"/>
            <a:ext cx="7886700" cy="578150"/>
          </a:xfrm>
        </p:spPr>
        <p:txBody>
          <a:bodyPr>
            <a:normAutofit fontScale="90000"/>
          </a:bodyPr>
          <a:lstStyle/>
          <a:p>
            <a:r>
              <a:rPr lang="zh-TW" altLang="en-US" dirty="0"/>
              <a:t>香港政府如何透過財政</a:t>
            </a:r>
            <a:r>
              <a:rPr lang="zh-TW" altLang="en-US" dirty="0" smtClean="0"/>
              <a:t>政策應對經濟</a:t>
            </a:r>
            <a:r>
              <a:rPr lang="zh-TW" altLang="en-US" dirty="0"/>
              <a:t>困境？</a:t>
            </a:r>
            <a:r>
              <a:rPr lang="en-US" altLang="zh-TW" dirty="0"/>
              <a:t/>
            </a:r>
            <a:br>
              <a:rPr lang="en-US" altLang="zh-TW" dirty="0"/>
            </a:br>
            <a:endParaRPr lang="zh-HK" altLang="en-US" dirty="0"/>
          </a:p>
        </p:txBody>
      </p:sp>
    </p:spTree>
    <p:extLst>
      <p:ext uri="{BB962C8B-B14F-4D97-AF65-F5344CB8AC3E}">
        <p14:creationId xmlns:p14="http://schemas.microsoft.com/office/powerpoint/2010/main" val="51951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899280"/>
            <a:ext cx="7886700" cy="2151737"/>
          </a:xfrm>
        </p:spPr>
        <p:txBody>
          <a:bodyPr>
            <a:normAutofit/>
          </a:bodyPr>
          <a:lstStyle/>
          <a:p>
            <a:pPr algn="ctr"/>
            <a:r>
              <a:rPr lang="zh-TW" altLang="en-US" sz="4500" dirty="0" smtClean="0"/>
              <a:t>第一部分：</a:t>
            </a:r>
            <a:r>
              <a:rPr lang="zh-TW" altLang="en-US" sz="4500" dirty="0"/>
              <a:t>宏觀</a:t>
            </a:r>
            <a:r>
              <a:rPr lang="zh-TW" altLang="en-US" sz="4500" dirty="0" smtClean="0"/>
              <a:t>經濟學</a:t>
            </a:r>
            <a:endParaRPr lang="zh-HK" altLang="en-US" sz="4500" dirty="0"/>
          </a:p>
        </p:txBody>
      </p:sp>
      <p:sp>
        <p:nvSpPr>
          <p:cNvPr id="3" name="投影片編號版面配置區 2"/>
          <p:cNvSpPr>
            <a:spLocks noGrp="1"/>
          </p:cNvSpPr>
          <p:nvPr>
            <p:ph type="sldNum" sz="quarter" idx="10"/>
          </p:nvPr>
        </p:nvSpPr>
        <p:spPr/>
        <p:txBody>
          <a:bodyPr/>
          <a:lstStyle/>
          <a:p>
            <a:fld id="{D57F1E4F-1CFF-5643-939E-217C01CDF565}" type="slidenum">
              <a:rPr lang="en-US" smtClean="0"/>
              <a:pPr/>
              <a:t>3</a:t>
            </a:fld>
            <a:endParaRPr lang="en-US" dirty="0"/>
          </a:p>
        </p:txBody>
      </p:sp>
      <p:sp>
        <p:nvSpPr>
          <p:cNvPr id="4" name="內容版面配置區 2"/>
          <p:cNvSpPr>
            <a:spLocks noGrp="1"/>
          </p:cNvSpPr>
          <p:nvPr>
            <p:ph idx="1"/>
          </p:nvPr>
        </p:nvSpPr>
        <p:spPr>
          <a:xfrm>
            <a:off x="1194304" y="2915970"/>
            <a:ext cx="6754639" cy="1149036"/>
          </a:xfrm>
        </p:spPr>
        <p:txBody>
          <a:bodyPr/>
          <a:lstStyle/>
          <a:p>
            <a:r>
              <a:rPr lang="zh-TW" altLang="en-US" dirty="0"/>
              <a:t>疫情對香港經濟有何影響</a:t>
            </a:r>
            <a:r>
              <a:rPr lang="zh-TW" altLang="en-US" dirty="0" smtClean="0"/>
              <a:t>？</a:t>
            </a:r>
            <a:endParaRPr lang="en-US" altLang="zh-TW" dirty="0" smtClean="0"/>
          </a:p>
          <a:p>
            <a:r>
              <a:rPr lang="zh-TW" altLang="en-US" dirty="0" smtClean="0"/>
              <a:t>政府</a:t>
            </a:r>
            <a:r>
              <a:rPr lang="zh-TW" altLang="en-US" dirty="0"/>
              <a:t>如何透過財政</a:t>
            </a:r>
            <a:r>
              <a:rPr lang="zh-TW" altLang="en-US" dirty="0" smtClean="0"/>
              <a:t>政策應對經濟</a:t>
            </a:r>
            <a:r>
              <a:rPr lang="zh-TW" altLang="en-US" dirty="0"/>
              <a:t>困境？</a:t>
            </a:r>
            <a:endParaRPr lang="zh-HK" altLang="en-US" dirty="0"/>
          </a:p>
        </p:txBody>
      </p:sp>
    </p:spTree>
    <p:extLst>
      <p:ext uri="{BB962C8B-B14F-4D97-AF65-F5344CB8AC3E}">
        <p14:creationId xmlns:p14="http://schemas.microsoft.com/office/powerpoint/2010/main" val="39587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32064"/>
            <a:ext cx="3342986" cy="3530126"/>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投影片編號版面配置區 11"/>
          <p:cNvSpPr>
            <a:spLocks noGrp="1"/>
          </p:cNvSpPr>
          <p:nvPr>
            <p:ph type="sldNum" sz="quarter" idx="10"/>
          </p:nvPr>
        </p:nvSpPr>
        <p:spPr/>
        <p:txBody>
          <a:bodyPr/>
          <a:lstStyle/>
          <a:p>
            <a:fld id="{D57F1E4F-1CFF-5643-939E-217C01CDF565}" type="slidenum">
              <a:rPr lang="en-US" smtClean="0"/>
              <a:pPr/>
              <a:t>30</a:t>
            </a:fld>
            <a:endParaRPr lang="en-US" dirty="0"/>
          </a:p>
        </p:txBody>
      </p:sp>
      <p:pic>
        <p:nvPicPr>
          <p:cNvPr id="7" name="圖片 6"/>
          <p:cNvPicPr>
            <a:picLocks noChangeAspect="1"/>
          </p:cNvPicPr>
          <p:nvPr/>
        </p:nvPicPr>
        <p:blipFill rotWithShape="1">
          <a:blip r:embed="rId3"/>
          <a:srcRect l="30007" t="43289" r="55657" b="46966"/>
          <a:stretch/>
        </p:blipFill>
        <p:spPr>
          <a:xfrm>
            <a:off x="977181" y="5358208"/>
            <a:ext cx="2645923" cy="1011677"/>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矩形 9"/>
          <p:cNvSpPr/>
          <p:nvPr/>
        </p:nvSpPr>
        <p:spPr>
          <a:xfrm>
            <a:off x="748274" y="945478"/>
            <a:ext cx="6372257" cy="492443"/>
          </a:xfrm>
          <a:prstGeom prst="rect">
            <a:avLst/>
          </a:prstGeom>
        </p:spPr>
        <p:txBody>
          <a:bodyPr wrap="none">
            <a:spAutoFit/>
          </a:bodyPr>
          <a:lstStyle/>
          <a:p>
            <a:r>
              <a:rPr lang="zh-TW" altLang="en-US" sz="2600" dirty="0"/>
              <a:t>以下措施影響本地生產總值哪個組成部分</a:t>
            </a:r>
            <a:r>
              <a:rPr lang="en-US" altLang="zh-TW" sz="2600" dirty="0"/>
              <a:t>?</a:t>
            </a:r>
          </a:p>
        </p:txBody>
      </p:sp>
      <p:pic>
        <p:nvPicPr>
          <p:cNvPr id="11" name="圖片 10"/>
          <p:cNvPicPr>
            <a:picLocks noChangeAspect="1"/>
          </p:cNvPicPr>
          <p:nvPr/>
        </p:nvPicPr>
        <p:blipFill rotWithShape="1">
          <a:blip r:embed="rId4"/>
          <a:srcRect l="48404" t="29527" r="25851" b="31513"/>
          <a:stretch/>
        </p:blipFill>
        <p:spPr>
          <a:xfrm>
            <a:off x="4143983" y="1811992"/>
            <a:ext cx="4430815" cy="3771685"/>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標題 1"/>
          <p:cNvSpPr>
            <a:spLocks noGrp="1"/>
          </p:cNvSpPr>
          <p:nvPr>
            <p:ph type="title"/>
          </p:nvPr>
        </p:nvSpPr>
        <p:spPr>
          <a:xfrm>
            <a:off x="628650" y="464710"/>
            <a:ext cx="7886700" cy="578150"/>
          </a:xfrm>
        </p:spPr>
        <p:txBody>
          <a:bodyPr>
            <a:normAutofit fontScale="90000"/>
          </a:bodyPr>
          <a:lstStyle/>
          <a:p>
            <a:r>
              <a:rPr lang="zh-TW" altLang="en-US" dirty="0"/>
              <a:t>香港政府如何透過財政</a:t>
            </a:r>
            <a:r>
              <a:rPr lang="zh-TW" altLang="en-US" dirty="0" smtClean="0"/>
              <a:t>政策應對經濟</a:t>
            </a:r>
            <a:r>
              <a:rPr lang="zh-TW" altLang="en-US" dirty="0"/>
              <a:t>困境？</a:t>
            </a:r>
            <a:r>
              <a:rPr lang="en-US" altLang="zh-TW" dirty="0"/>
              <a:t/>
            </a:r>
            <a:br>
              <a:rPr lang="en-US" altLang="zh-TW" dirty="0"/>
            </a:br>
            <a:endParaRPr lang="zh-HK" altLang="en-US" dirty="0"/>
          </a:p>
        </p:txBody>
      </p:sp>
    </p:spTree>
    <p:extLst>
      <p:ext uri="{BB962C8B-B14F-4D97-AF65-F5344CB8AC3E}">
        <p14:creationId xmlns:p14="http://schemas.microsoft.com/office/powerpoint/2010/main" val="427223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1589" y="979906"/>
            <a:ext cx="7886700" cy="1906553"/>
          </a:xfrm>
        </p:spPr>
        <p:txBody>
          <a:bodyPr>
            <a:normAutofit lnSpcReduction="10000"/>
          </a:bodyPr>
          <a:lstStyle/>
          <a:p>
            <a:r>
              <a:rPr lang="en-US" altLang="zh-TW" sz="2400" dirty="0"/>
              <a:t>GDP</a:t>
            </a:r>
            <a:r>
              <a:rPr lang="zh-HK" altLang="en-US" sz="2400" dirty="0"/>
              <a:t> </a:t>
            </a:r>
            <a:r>
              <a:rPr lang="en-US" altLang="zh-TW" sz="2400" dirty="0"/>
              <a:t>= C + I + G + X – </a:t>
            </a:r>
            <a:r>
              <a:rPr lang="en-US" altLang="zh-TW" sz="2400" dirty="0" smtClean="0"/>
              <a:t>M</a:t>
            </a:r>
          </a:p>
          <a:p>
            <a:r>
              <a:rPr lang="zh-TW" altLang="en-US" sz="2000" dirty="0"/>
              <a:t>為求簡化，假設長期總供應没有受到疫情影響</a:t>
            </a:r>
            <a:endParaRPr lang="en-US" altLang="zh-TW" sz="2000" dirty="0"/>
          </a:p>
          <a:p>
            <a:r>
              <a:rPr lang="zh-TW" altLang="en-US" sz="2000" dirty="0" smtClean="0"/>
              <a:t>政府透過擴張性財政政策刺激</a:t>
            </a:r>
            <a:r>
              <a:rPr lang="en-US" altLang="zh-TW" sz="2000" dirty="0" smtClean="0"/>
              <a:t>C, I, G </a:t>
            </a:r>
            <a:r>
              <a:rPr lang="zh-TW" altLang="en-US" sz="2000" dirty="0" smtClean="0"/>
              <a:t>上升</a:t>
            </a:r>
            <a:endParaRPr lang="en-US" altLang="zh-TW" sz="2000" dirty="0" smtClean="0"/>
          </a:p>
          <a:p>
            <a:pPr marL="0" indent="361950">
              <a:buNone/>
            </a:pPr>
            <a:r>
              <a:rPr lang="en-US" altLang="zh-TW" sz="2000" dirty="0" smtClean="0">
                <a:sym typeface="Wingdings" panose="05000000000000000000" pitchFamily="2" charset="2"/>
              </a:rPr>
              <a:t> </a:t>
            </a:r>
            <a:r>
              <a:rPr lang="zh-TW" altLang="en-US" sz="2000" dirty="0" smtClean="0">
                <a:sym typeface="Wingdings" panose="05000000000000000000" pitchFamily="2" charset="2"/>
              </a:rPr>
              <a:t>總</a:t>
            </a:r>
            <a:r>
              <a:rPr lang="zh-TW" altLang="en-US" sz="2000" dirty="0">
                <a:sym typeface="Wingdings" panose="05000000000000000000" pitchFamily="2" charset="2"/>
              </a:rPr>
              <a:t>需求上升</a:t>
            </a:r>
            <a:endParaRPr lang="en-US" altLang="zh-TW" sz="2000" dirty="0">
              <a:sym typeface="Wingdings" panose="05000000000000000000" pitchFamily="2" charset="2"/>
            </a:endParaRPr>
          </a:p>
          <a:p>
            <a:r>
              <a:rPr lang="zh-TW" altLang="en-US" sz="2000" dirty="0" smtClean="0"/>
              <a:t>思考點：上述政策對短期總供應有影響嗎？</a:t>
            </a:r>
            <a:endParaRPr lang="en-US" altLang="zh-TW" sz="2000" dirty="0" smtClean="0"/>
          </a:p>
        </p:txBody>
      </p:sp>
      <p:sp>
        <p:nvSpPr>
          <p:cNvPr id="12" name="投影片編號版面配置區 11"/>
          <p:cNvSpPr>
            <a:spLocks noGrp="1"/>
          </p:cNvSpPr>
          <p:nvPr>
            <p:ph type="sldNum" sz="quarter" idx="10"/>
          </p:nvPr>
        </p:nvSpPr>
        <p:spPr/>
        <p:txBody>
          <a:bodyPr/>
          <a:lstStyle/>
          <a:p>
            <a:fld id="{D57F1E4F-1CFF-5643-939E-217C01CDF565}" type="slidenum">
              <a:rPr lang="en-US" smtClean="0"/>
              <a:pPr/>
              <a:t>31</a:t>
            </a:fld>
            <a:endParaRPr lang="en-US" dirty="0"/>
          </a:p>
        </p:txBody>
      </p:sp>
      <p:cxnSp>
        <p:nvCxnSpPr>
          <p:cNvPr id="5" name="直線單箭頭接點 4"/>
          <p:cNvCxnSpPr/>
          <p:nvPr/>
        </p:nvCxnSpPr>
        <p:spPr>
          <a:xfrm flipV="1">
            <a:off x="2704699" y="3301466"/>
            <a:ext cx="0" cy="2589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線單箭頭接點 7"/>
          <p:cNvCxnSpPr/>
          <p:nvPr/>
        </p:nvCxnSpPr>
        <p:spPr>
          <a:xfrm>
            <a:off x="2704699" y="5909911"/>
            <a:ext cx="38404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文字方塊 8"/>
          <p:cNvSpPr txBox="1"/>
          <p:nvPr/>
        </p:nvSpPr>
        <p:spPr>
          <a:xfrm>
            <a:off x="2103120" y="2981864"/>
            <a:ext cx="1203158" cy="369332"/>
          </a:xfrm>
          <a:prstGeom prst="rect">
            <a:avLst/>
          </a:prstGeom>
          <a:noFill/>
        </p:spPr>
        <p:txBody>
          <a:bodyPr wrap="square" rtlCol="0">
            <a:spAutoFit/>
          </a:bodyPr>
          <a:lstStyle/>
          <a:p>
            <a:r>
              <a:rPr lang="zh-TW" altLang="en-US" dirty="0" smtClean="0"/>
              <a:t>價格水平</a:t>
            </a:r>
            <a:endParaRPr lang="zh-HK" altLang="en-US" dirty="0"/>
          </a:p>
        </p:txBody>
      </p:sp>
      <p:sp>
        <p:nvSpPr>
          <p:cNvPr id="10" name="文字方塊 9"/>
          <p:cNvSpPr txBox="1"/>
          <p:nvPr/>
        </p:nvSpPr>
        <p:spPr>
          <a:xfrm>
            <a:off x="6163377" y="5940392"/>
            <a:ext cx="1203158" cy="369332"/>
          </a:xfrm>
          <a:prstGeom prst="rect">
            <a:avLst/>
          </a:prstGeom>
          <a:noFill/>
        </p:spPr>
        <p:txBody>
          <a:bodyPr wrap="square" rtlCol="0">
            <a:spAutoFit/>
          </a:bodyPr>
          <a:lstStyle/>
          <a:p>
            <a:r>
              <a:rPr lang="zh-TW" altLang="en-US" dirty="0" smtClean="0"/>
              <a:t>總產出</a:t>
            </a:r>
            <a:endParaRPr lang="zh-HK" altLang="en-US" dirty="0"/>
          </a:p>
        </p:txBody>
      </p:sp>
      <p:sp>
        <p:nvSpPr>
          <p:cNvPr id="11" name="文字方塊 10"/>
          <p:cNvSpPr txBox="1"/>
          <p:nvPr/>
        </p:nvSpPr>
        <p:spPr>
          <a:xfrm>
            <a:off x="2460859" y="5909911"/>
            <a:ext cx="487680" cy="369332"/>
          </a:xfrm>
          <a:prstGeom prst="rect">
            <a:avLst/>
          </a:prstGeom>
          <a:noFill/>
        </p:spPr>
        <p:txBody>
          <a:bodyPr wrap="square" rtlCol="0">
            <a:spAutoFit/>
          </a:bodyPr>
          <a:lstStyle/>
          <a:p>
            <a:r>
              <a:rPr lang="en-US" altLang="zh-TW" dirty="0" smtClean="0"/>
              <a:t>0</a:t>
            </a:r>
            <a:endParaRPr lang="zh-HK" altLang="en-US" dirty="0"/>
          </a:p>
        </p:txBody>
      </p:sp>
      <p:cxnSp>
        <p:nvCxnSpPr>
          <p:cNvPr id="13" name="直線接點 12"/>
          <p:cNvCxnSpPr/>
          <p:nvPr/>
        </p:nvCxnSpPr>
        <p:spPr>
          <a:xfrm>
            <a:off x="4774131" y="3351196"/>
            <a:ext cx="19250" cy="2558715"/>
          </a:xfrm>
          <a:prstGeom prst="line">
            <a:avLst/>
          </a:prstGeom>
        </p:spPr>
        <p:style>
          <a:lnRef idx="1">
            <a:schemeClr val="dk1"/>
          </a:lnRef>
          <a:fillRef idx="0">
            <a:schemeClr val="dk1"/>
          </a:fillRef>
          <a:effectRef idx="0">
            <a:schemeClr val="dk1"/>
          </a:effectRef>
          <a:fontRef idx="minor">
            <a:schemeClr val="tx1"/>
          </a:fontRef>
        </p:style>
      </p:cxnSp>
      <p:sp>
        <p:nvSpPr>
          <p:cNvPr id="15" name="文字方塊 14"/>
          <p:cNvSpPr txBox="1"/>
          <p:nvPr/>
        </p:nvSpPr>
        <p:spPr>
          <a:xfrm>
            <a:off x="4345656" y="3049669"/>
            <a:ext cx="951574" cy="375203"/>
          </a:xfrm>
          <a:prstGeom prst="rect">
            <a:avLst/>
          </a:prstGeom>
          <a:noFill/>
        </p:spPr>
        <p:txBody>
          <a:bodyPr wrap="square" rtlCol="0">
            <a:spAutoFit/>
          </a:bodyPr>
          <a:lstStyle/>
          <a:p>
            <a:r>
              <a:rPr lang="en-US" altLang="zh-TW" dirty="0" smtClean="0"/>
              <a:t>LRAS</a:t>
            </a:r>
            <a:endParaRPr lang="zh-HK" altLang="en-US" dirty="0"/>
          </a:p>
        </p:txBody>
      </p:sp>
      <p:cxnSp>
        <p:nvCxnSpPr>
          <p:cNvPr id="17" name="直線接點 16"/>
          <p:cNvCxnSpPr/>
          <p:nvPr/>
        </p:nvCxnSpPr>
        <p:spPr>
          <a:xfrm>
            <a:off x="3667225" y="3686476"/>
            <a:ext cx="2358190" cy="1915427"/>
          </a:xfrm>
          <a:prstGeom prst="line">
            <a:avLst/>
          </a:prstGeom>
        </p:spPr>
        <p:style>
          <a:lnRef idx="1">
            <a:schemeClr val="dk1"/>
          </a:lnRef>
          <a:fillRef idx="0">
            <a:schemeClr val="dk1"/>
          </a:fillRef>
          <a:effectRef idx="0">
            <a:schemeClr val="dk1"/>
          </a:effectRef>
          <a:fontRef idx="minor">
            <a:schemeClr val="tx1"/>
          </a:fontRef>
        </p:style>
      </p:cxnSp>
      <p:sp>
        <p:nvSpPr>
          <p:cNvPr id="18" name="文字方塊 17"/>
          <p:cNvSpPr txBox="1"/>
          <p:nvPr/>
        </p:nvSpPr>
        <p:spPr>
          <a:xfrm>
            <a:off x="6006165" y="5262085"/>
            <a:ext cx="681789" cy="375203"/>
          </a:xfrm>
          <a:prstGeom prst="rect">
            <a:avLst/>
          </a:prstGeom>
          <a:noFill/>
        </p:spPr>
        <p:txBody>
          <a:bodyPr wrap="square" rtlCol="0">
            <a:spAutoFit/>
          </a:bodyPr>
          <a:lstStyle/>
          <a:p>
            <a:r>
              <a:rPr lang="en-US" altLang="zh-TW" dirty="0" smtClean="0"/>
              <a:t>AD1</a:t>
            </a:r>
            <a:endParaRPr lang="zh-HK" altLang="en-US" dirty="0"/>
          </a:p>
        </p:txBody>
      </p:sp>
      <p:cxnSp>
        <p:nvCxnSpPr>
          <p:cNvPr id="19" name="直線接點 18"/>
          <p:cNvCxnSpPr/>
          <p:nvPr/>
        </p:nvCxnSpPr>
        <p:spPr>
          <a:xfrm>
            <a:off x="3142648" y="3777824"/>
            <a:ext cx="2358190" cy="191542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文字方塊 19"/>
          <p:cNvSpPr txBox="1"/>
          <p:nvPr/>
        </p:nvSpPr>
        <p:spPr>
          <a:xfrm>
            <a:off x="5481588" y="5468933"/>
            <a:ext cx="681789" cy="375203"/>
          </a:xfrm>
          <a:prstGeom prst="rect">
            <a:avLst/>
          </a:prstGeom>
          <a:noFill/>
        </p:spPr>
        <p:txBody>
          <a:bodyPr wrap="square" rtlCol="0">
            <a:spAutoFit/>
          </a:bodyPr>
          <a:lstStyle/>
          <a:p>
            <a:r>
              <a:rPr lang="en-US" altLang="zh-TW" dirty="0" smtClean="0"/>
              <a:t>AD2</a:t>
            </a:r>
            <a:endParaRPr lang="zh-HK" altLang="en-US" dirty="0"/>
          </a:p>
        </p:txBody>
      </p:sp>
      <p:cxnSp>
        <p:nvCxnSpPr>
          <p:cNvPr id="22" name="直線接點 21"/>
          <p:cNvCxnSpPr/>
          <p:nvPr/>
        </p:nvCxnSpPr>
        <p:spPr>
          <a:xfrm flipV="1">
            <a:off x="3306278" y="3686476"/>
            <a:ext cx="2786514" cy="1915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5868203" y="3357130"/>
            <a:ext cx="1057698" cy="369332"/>
          </a:xfrm>
          <a:prstGeom prst="rect">
            <a:avLst/>
          </a:prstGeom>
          <a:noFill/>
        </p:spPr>
        <p:txBody>
          <a:bodyPr wrap="square" rtlCol="0">
            <a:spAutoFit/>
          </a:bodyPr>
          <a:lstStyle/>
          <a:p>
            <a:r>
              <a:rPr lang="en-US" altLang="zh-TW" dirty="0" smtClean="0"/>
              <a:t>SRAS1</a:t>
            </a:r>
            <a:endParaRPr lang="zh-HK" altLang="en-US" dirty="0"/>
          </a:p>
        </p:txBody>
      </p:sp>
      <p:cxnSp>
        <p:nvCxnSpPr>
          <p:cNvPr id="24" name="直線接點 23"/>
          <p:cNvCxnSpPr/>
          <p:nvPr/>
        </p:nvCxnSpPr>
        <p:spPr>
          <a:xfrm flipV="1">
            <a:off x="3152275" y="3559747"/>
            <a:ext cx="2313270" cy="1570518"/>
          </a:xfrm>
          <a:prstGeom prst="line">
            <a:avLst/>
          </a:prstGeom>
          <a:ln w="158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文字方塊 24"/>
          <p:cNvSpPr txBox="1"/>
          <p:nvPr/>
        </p:nvSpPr>
        <p:spPr>
          <a:xfrm>
            <a:off x="5051834" y="3230399"/>
            <a:ext cx="1015289" cy="369332"/>
          </a:xfrm>
          <a:prstGeom prst="rect">
            <a:avLst/>
          </a:prstGeom>
          <a:noFill/>
        </p:spPr>
        <p:txBody>
          <a:bodyPr wrap="square" rtlCol="0">
            <a:spAutoFit/>
          </a:bodyPr>
          <a:lstStyle/>
          <a:p>
            <a:r>
              <a:rPr lang="en-US" altLang="zh-TW" dirty="0" smtClean="0"/>
              <a:t>SRAS2</a:t>
            </a:r>
            <a:endParaRPr lang="zh-HK" altLang="en-US" dirty="0"/>
          </a:p>
        </p:txBody>
      </p:sp>
      <p:cxnSp>
        <p:nvCxnSpPr>
          <p:cNvPr id="29" name="直線接點 28"/>
          <p:cNvCxnSpPr/>
          <p:nvPr/>
        </p:nvCxnSpPr>
        <p:spPr>
          <a:xfrm>
            <a:off x="4052235" y="4533499"/>
            <a:ext cx="19250" cy="1347537"/>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30" name="文字方塊 29"/>
          <p:cNvSpPr txBox="1"/>
          <p:nvPr/>
        </p:nvSpPr>
        <p:spPr>
          <a:xfrm>
            <a:off x="4452486" y="5934521"/>
            <a:ext cx="681789" cy="375203"/>
          </a:xfrm>
          <a:prstGeom prst="rect">
            <a:avLst/>
          </a:prstGeom>
          <a:noFill/>
        </p:spPr>
        <p:txBody>
          <a:bodyPr wrap="square" rtlCol="0">
            <a:spAutoFit/>
          </a:bodyPr>
          <a:lstStyle/>
          <a:p>
            <a:r>
              <a:rPr lang="en-US" altLang="zh-TW" dirty="0"/>
              <a:t> </a:t>
            </a:r>
            <a:r>
              <a:rPr lang="en-US" altLang="zh-TW" dirty="0" smtClean="0"/>
              <a:t>  Y1</a:t>
            </a:r>
            <a:endParaRPr lang="zh-HK" altLang="en-US" dirty="0"/>
          </a:p>
        </p:txBody>
      </p:sp>
      <p:sp>
        <p:nvSpPr>
          <p:cNvPr id="31" name="文字方塊 30"/>
          <p:cNvSpPr txBox="1"/>
          <p:nvPr/>
        </p:nvSpPr>
        <p:spPr>
          <a:xfrm>
            <a:off x="3660228" y="5940252"/>
            <a:ext cx="681789" cy="375203"/>
          </a:xfrm>
          <a:prstGeom prst="rect">
            <a:avLst/>
          </a:prstGeom>
          <a:noFill/>
        </p:spPr>
        <p:txBody>
          <a:bodyPr wrap="square" rtlCol="0">
            <a:spAutoFit/>
          </a:bodyPr>
          <a:lstStyle/>
          <a:p>
            <a:r>
              <a:rPr lang="en-US" altLang="zh-TW" dirty="0"/>
              <a:t> </a:t>
            </a:r>
            <a:r>
              <a:rPr lang="en-US" altLang="zh-TW" dirty="0" smtClean="0"/>
              <a:t>  Y2</a:t>
            </a:r>
            <a:endParaRPr lang="zh-HK" altLang="en-US" dirty="0"/>
          </a:p>
        </p:txBody>
      </p:sp>
      <p:cxnSp>
        <p:nvCxnSpPr>
          <p:cNvPr id="34" name="直線單箭頭接點 33"/>
          <p:cNvCxnSpPr/>
          <p:nvPr/>
        </p:nvCxnSpPr>
        <p:spPr>
          <a:xfrm flipH="1">
            <a:off x="5142698" y="5255576"/>
            <a:ext cx="340894" cy="0"/>
          </a:xfrm>
          <a:prstGeom prst="straightConnector1">
            <a:avLst/>
          </a:prstGeom>
          <a:ln w="127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4127956" y="5667677"/>
            <a:ext cx="351689" cy="806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標題 1"/>
          <p:cNvSpPr>
            <a:spLocks noGrp="1"/>
          </p:cNvSpPr>
          <p:nvPr>
            <p:ph type="title"/>
          </p:nvPr>
        </p:nvSpPr>
        <p:spPr>
          <a:xfrm>
            <a:off x="628650" y="464710"/>
            <a:ext cx="7886700" cy="578150"/>
          </a:xfrm>
        </p:spPr>
        <p:txBody>
          <a:bodyPr>
            <a:normAutofit fontScale="90000"/>
          </a:bodyPr>
          <a:lstStyle/>
          <a:p>
            <a:r>
              <a:rPr lang="zh-TW" altLang="en-US" dirty="0"/>
              <a:t>香港政府如何透過財政</a:t>
            </a:r>
            <a:r>
              <a:rPr lang="zh-TW" altLang="en-US" dirty="0" smtClean="0"/>
              <a:t>政策應對經濟</a:t>
            </a:r>
            <a:r>
              <a:rPr lang="zh-TW" altLang="en-US" dirty="0"/>
              <a:t>困境？</a:t>
            </a:r>
            <a:r>
              <a:rPr lang="en-US" altLang="zh-TW" dirty="0"/>
              <a:t/>
            </a:r>
            <a:br>
              <a:rPr lang="en-US" altLang="zh-TW" dirty="0"/>
            </a:br>
            <a:endParaRPr lang="zh-HK" altLang="en-US" dirty="0"/>
          </a:p>
        </p:txBody>
      </p:sp>
    </p:spTree>
    <p:extLst>
      <p:ext uri="{BB962C8B-B14F-4D97-AF65-F5344CB8AC3E}">
        <p14:creationId xmlns:p14="http://schemas.microsoft.com/office/powerpoint/2010/main" val="26543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514350" indent="-514350">
              <a:buFont typeface="+mj-lt"/>
              <a:buAutoNum type="arabicPeriod"/>
            </a:pPr>
            <a:r>
              <a:rPr lang="zh-TW" altLang="en-US" dirty="0"/>
              <a:t>疫症期間市民的消費</a:t>
            </a:r>
            <a:r>
              <a:rPr lang="zh-TW" altLang="en-US" dirty="0" smtClean="0"/>
              <a:t>習慣有何</a:t>
            </a:r>
            <a:r>
              <a:rPr lang="zh-TW" altLang="en-US" dirty="0"/>
              <a:t>改變？有哪些</a:t>
            </a:r>
            <a:r>
              <a:rPr lang="zh-TW" altLang="en-US" dirty="0" smtClean="0"/>
              <a:t>行業相對而言會</a:t>
            </a:r>
            <a:r>
              <a:rPr lang="zh-TW" altLang="en-US" dirty="0"/>
              <a:t>有較正面的發展？</a:t>
            </a:r>
            <a:endParaRPr lang="en-US" altLang="zh-TW" dirty="0"/>
          </a:p>
          <a:p>
            <a:pPr marL="987425" indent="-987425">
              <a:buNone/>
            </a:pPr>
            <a:r>
              <a:rPr lang="zh-TW" altLang="en-US" i="1" dirty="0">
                <a:solidFill>
                  <a:schemeClr val="accent5">
                    <a:lumMod val="50000"/>
                  </a:schemeClr>
                </a:solidFill>
              </a:rPr>
              <a:t>答：</a:t>
            </a:r>
            <a:r>
              <a:rPr lang="en-US" altLang="zh-TW" i="1" dirty="0">
                <a:solidFill>
                  <a:schemeClr val="accent5">
                    <a:lumMod val="50000"/>
                  </a:schemeClr>
                </a:solidFill>
              </a:rPr>
              <a:t>	</a:t>
            </a:r>
            <a:r>
              <a:rPr lang="zh-TW" altLang="en-US" i="1" dirty="0">
                <a:solidFill>
                  <a:schemeClr val="accent5">
                    <a:lumMod val="50000"/>
                  </a:schemeClr>
                </a:solidFill>
              </a:rPr>
              <a:t>疫症期間市民減少了外出</a:t>
            </a:r>
            <a:r>
              <a:rPr lang="zh-TW" altLang="en-US" i="1" dirty="0" smtClean="0">
                <a:solidFill>
                  <a:schemeClr val="accent5">
                    <a:lumMod val="50000"/>
                  </a:schemeClr>
                </a:solidFill>
              </a:rPr>
              <a:t>購物及用膳</a:t>
            </a:r>
            <a:r>
              <a:rPr lang="zh-TW" altLang="en-US" i="1" dirty="0">
                <a:solidFill>
                  <a:schemeClr val="accent5">
                    <a:lumMod val="50000"/>
                  </a:schemeClr>
                </a:solidFill>
              </a:rPr>
              <a:t>，</a:t>
            </a:r>
            <a:r>
              <a:rPr lang="zh-TW" altLang="en-US" i="1" dirty="0" smtClean="0">
                <a:solidFill>
                  <a:schemeClr val="accent5">
                    <a:lumMod val="50000"/>
                  </a:schemeClr>
                </a:solidFill>
              </a:rPr>
              <a:t>反而增加了用網購和外賣形式消費，相關</a:t>
            </a:r>
            <a:r>
              <a:rPr lang="zh-TW" altLang="en-US" i="1" dirty="0">
                <a:solidFill>
                  <a:schemeClr val="accent5">
                    <a:lumMod val="50000"/>
                  </a:schemeClr>
                </a:solidFill>
              </a:rPr>
              <a:t>行業或因此有</a:t>
            </a:r>
            <a:r>
              <a:rPr lang="zh-TW" altLang="en-US" i="1" dirty="0" smtClean="0">
                <a:solidFill>
                  <a:schemeClr val="accent5">
                    <a:lumMod val="50000"/>
                  </a:schemeClr>
                </a:solidFill>
              </a:rPr>
              <a:t>機會有所增長</a:t>
            </a:r>
            <a:r>
              <a:rPr lang="zh-TW" altLang="en-US" i="1" dirty="0">
                <a:solidFill>
                  <a:schemeClr val="accent5">
                    <a:lumMod val="50000"/>
                  </a:schemeClr>
                </a:solidFill>
              </a:rPr>
              <a:t>。</a:t>
            </a:r>
            <a:endParaRPr lang="en-US" altLang="zh-TW" i="1" dirty="0">
              <a:solidFill>
                <a:schemeClr val="accent5">
                  <a:lumMod val="50000"/>
                </a:schemeClr>
              </a:solidFill>
            </a:endParaRPr>
          </a:p>
          <a:p>
            <a:pPr marL="0" indent="0">
              <a:buNone/>
            </a:pPr>
            <a:endParaRPr lang="en-US" altLang="zh-TW" sz="1200" dirty="0" smtClean="0"/>
          </a:p>
          <a:p>
            <a:pPr marL="514350" indent="-514350">
              <a:buFont typeface="+mj-lt"/>
              <a:buAutoNum type="arabicPeriod" startAt="2"/>
            </a:pPr>
            <a:r>
              <a:rPr lang="zh-TW" altLang="en-US" dirty="0" smtClean="0"/>
              <a:t>在</a:t>
            </a:r>
            <a:r>
              <a:rPr lang="zh-TW" altLang="en-US" dirty="0"/>
              <a:t>這段期間，新聞經常報導商店結業、裁員等消</a:t>
            </a:r>
            <a:r>
              <a:rPr lang="en-US" altLang="zh-TW" dirty="0"/>
              <a:t>   </a:t>
            </a:r>
            <a:r>
              <a:rPr lang="zh-TW" altLang="en-US" dirty="0" smtClean="0"/>
              <a:t>息</a:t>
            </a:r>
            <a:r>
              <a:rPr lang="zh-TW" altLang="en-US" dirty="0"/>
              <a:t>，但為什麽失業率又没有反映這等現象？</a:t>
            </a:r>
            <a:endParaRPr lang="en-US" altLang="zh-TW" dirty="0"/>
          </a:p>
          <a:p>
            <a:pPr marL="896938" indent="-896938">
              <a:buNone/>
            </a:pPr>
            <a:r>
              <a:rPr lang="zh-TW" altLang="en-US" i="1" dirty="0">
                <a:solidFill>
                  <a:schemeClr val="accent5">
                    <a:lumMod val="50000"/>
                  </a:schemeClr>
                </a:solidFill>
              </a:rPr>
              <a:t>答：</a:t>
            </a:r>
            <a:r>
              <a:rPr lang="en-US" altLang="zh-TW" i="1" dirty="0">
                <a:solidFill>
                  <a:schemeClr val="accent5">
                    <a:lumMod val="50000"/>
                  </a:schemeClr>
                </a:solidFill>
              </a:rPr>
              <a:t>	</a:t>
            </a:r>
            <a:r>
              <a:rPr lang="zh-TW" altLang="en-US" i="1" dirty="0">
                <a:solidFill>
                  <a:schemeClr val="accent5">
                    <a:lumMod val="50000"/>
                  </a:schemeClr>
                </a:solidFill>
              </a:rPr>
              <a:t>有些經濟指標（如失業率）是滯後指標，</a:t>
            </a:r>
            <a:r>
              <a:rPr lang="zh-TW" altLang="en-US" i="1" dirty="0" smtClean="0">
                <a:solidFill>
                  <a:schemeClr val="accent5">
                    <a:lumMod val="50000"/>
                  </a:schemeClr>
                </a:solidFill>
              </a:rPr>
              <a:t>要等待一些時間過後才</a:t>
            </a:r>
            <a:r>
              <a:rPr lang="zh-TW" altLang="en-US" i="1" dirty="0">
                <a:solidFill>
                  <a:schemeClr val="accent5">
                    <a:lumMod val="50000"/>
                  </a:schemeClr>
                </a:solidFill>
              </a:rPr>
              <a:t>會更新並反映市場情況。</a:t>
            </a:r>
            <a:endParaRPr lang="zh-HK" altLang="en-US" i="1" dirty="0">
              <a:solidFill>
                <a:schemeClr val="accent5">
                  <a:lumMod val="50000"/>
                </a:schemeClr>
              </a:solidFill>
            </a:endParaRPr>
          </a:p>
          <a:p>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32</a:t>
            </a:fld>
            <a:endParaRPr lang="en-US" dirty="0"/>
          </a:p>
        </p:txBody>
      </p:sp>
      <p:sp>
        <p:nvSpPr>
          <p:cNvPr id="7" name="標題 1"/>
          <p:cNvSpPr>
            <a:spLocks noGrp="1"/>
          </p:cNvSpPr>
          <p:nvPr>
            <p:ph type="title"/>
          </p:nvPr>
        </p:nvSpPr>
        <p:spPr>
          <a:xfrm>
            <a:off x="990600" y="447675"/>
            <a:ext cx="7086600" cy="487363"/>
          </a:xfrm>
        </p:spPr>
        <p:txBody>
          <a:bodyPr/>
          <a:lstStyle/>
          <a:p>
            <a:r>
              <a:rPr lang="zh-TW" altLang="en-US" dirty="0" smtClean="0"/>
              <a:t>疫症對經濟的影響：延伸思考點 </a:t>
            </a:r>
            <a:endParaRPr lang="zh-HK" altLang="en-US" dirty="0"/>
          </a:p>
        </p:txBody>
      </p:sp>
    </p:spTree>
    <p:extLst>
      <p:ext uri="{BB962C8B-B14F-4D97-AF65-F5344CB8AC3E}">
        <p14:creationId xmlns:p14="http://schemas.microsoft.com/office/powerpoint/2010/main" val="831326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7F1E4F-1CFF-5643-939E-217C01CDF565}" type="slidenum">
              <a:rPr lang="en-US" smtClean="0"/>
              <a:pPr/>
              <a:t>33</a:t>
            </a:fld>
            <a:endParaRPr lang="en-US" dirty="0"/>
          </a:p>
        </p:txBody>
      </p:sp>
      <p:pic>
        <p:nvPicPr>
          <p:cNvPr id="7" name="Picture 6"/>
          <p:cNvPicPr>
            <a:picLocks noChangeAspect="1"/>
          </p:cNvPicPr>
          <p:nvPr/>
        </p:nvPicPr>
        <p:blipFill>
          <a:blip r:embed="rId2"/>
          <a:stretch>
            <a:fillRect/>
          </a:stretch>
        </p:blipFill>
        <p:spPr>
          <a:xfrm>
            <a:off x="219227" y="1281542"/>
            <a:ext cx="4458652" cy="4706748"/>
          </a:xfrm>
          <a:prstGeom prst="rect">
            <a:avLst/>
          </a:prstGeom>
        </p:spPr>
      </p:pic>
      <p:sp>
        <p:nvSpPr>
          <p:cNvPr id="9" name="Rectangle 8"/>
          <p:cNvSpPr/>
          <p:nvPr/>
        </p:nvSpPr>
        <p:spPr>
          <a:xfrm>
            <a:off x="4120416" y="4106358"/>
            <a:ext cx="4572000" cy="1015663"/>
          </a:xfrm>
          <a:prstGeom prst="rect">
            <a:avLst/>
          </a:prstGeom>
        </p:spPr>
        <p:txBody>
          <a:bodyPr>
            <a:spAutoFit/>
          </a:bodyPr>
          <a:lstStyle/>
          <a:p>
            <a:r>
              <a:rPr lang="zh-TW" altLang="en-US" sz="2200" b="1" dirty="0" smtClean="0"/>
              <a:t>網頁連結：</a:t>
            </a:r>
            <a:endParaRPr lang="en-US" sz="2200" b="1" dirty="0" smtClean="0">
              <a:hlinkClick r:id="rId3"/>
            </a:endParaRPr>
          </a:p>
          <a:p>
            <a:r>
              <a:rPr lang="en-US" dirty="0" smtClean="0">
                <a:hlinkClick r:id="rId3"/>
              </a:rPr>
              <a:t>https</a:t>
            </a:r>
            <a:r>
              <a:rPr lang="en-US" dirty="0">
                <a:hlinkClick r:id="rId3"/>
              </a:rPr>
              <a:t>://www.coronavirus.gov.hk/pdf/fund/CE-Measure-12.pdf</a:t>
            </a:r>
            <a:endParaRPr lang="en-US" dirty="0"/>
          </a:p>
        </p:txBody>
      </p:sp>
      <p:sp>
        <p:nvSpPr>
          <p:cNvPr id="10" name="標題 1"/>
          <p:cNvSpPr>
            <a:spLocks noGrp="1"/>
          </p:cNvSpPr>
          <p:nvPr>
            <p:ph type="title"/>
          </p:nvPr>
        </p:nvSpPr>
        <p:spPr>
          <a:xfrm>
            <a:off x="558265" y="447675"/>
            <a:ext cx="8134151" cy="487363"/>
          </a:xfrm>
        </p:spPr>
        <p:txBody>
          <a:bodyPr/>
          <a:lstStyle/>
          <a:p>
            <a:r>
              <a:rPr lang="zh-TW" altLang="en-US" dirty="0" smtClean="0"/>
              <a:t>最新資訊：一系列政策支援措施</a:t>
            </a:r>
            <a:r>
              <a:rPr lang="en-US" altLang="zh-TW" dirty="0" smtClean="0"/>
              <a:t/>
            </a:r>
            <a:br>
              <a:rPr lang="en-US" altLang="zh-TW" dirty="0" smtClean="0"/>
            </a:br>
            <a:r>
              <a:rPr lang="zh-TW" altLang="en-US" sz="2600" dirty="0" smtClean="0"/>
              <a:t>（</a:t>
            </a:r>
            <a:r>
              <a:rPr lang="en-US" altLang="zh-TW" sz="2600" dirty="0" smtClean="0"/>
              <a:t>2020</a:t>
            </a:r>
            <a:r>
              <a:rPr lang="zh-TW" altLang="en-US" sz="2600" dirty="0" smtClean="0"/>
              <a:t>年</a:t>
            </a:r>
            <a:r>
              <a:rPr lang="en-US" altLang="zh-TW" sz="2600" dirty="0" smtClean="0"/>
              <a:t>4</a:t>
            </a:r>
            <a:r>
              <a:rPr lang="zh-TW" altLang="en-US" sz="2600" dirty="0" smtClean="0"/>
              <a:t>月</a:t>
            </a:r>
            <a:r>
              <a:rPr lang="en-US" altLang="zh-TW" sz="2600" dirty="0" smtClean="0"/>
              <a:t>15</a:t>
            </a:r>
            <a:r>
              <a:rPr lang="zh-TW" altLang="en-US" sz="2600" dirty="0" smtClean="0"/>
              <a:t>日更新）</a:t>
            </a:r>
            <a:endParaRPr lang="zh-HK" altLang="en-US" sz="2600" dirty="0"/>
          </a:p>
        </p:txBody>
      </p:sp>
      <p:sp>
        <p:nvSpPr>
          <p:cNvPr id="2" name="文字方塊 1"/>
          <p:cNvSpPr txBox="1"/>
          <p:nvPr/>
        </p:nvSpPr>
        <p:spPr>
          <a:xfrm>
            <a:off x="3925685" y="2641598"/>
            <a:ext cx="4989718" cy="1107996"/>
          </a:xfrm>
          <a:prstGeom prst="rect">
            <a:avLst/>
          </a:prstGeom>
          <a:noFill/>
        </p:spPr>
        <p:txBody>
          <a:bodyPr wrap="square" rtlCol="0">
            <a:spAutoFit/>
          </a:bodyPr>
          <a:lstStyle/>
          <a:p>
            <a:pPr algn="just"/>
            <a:r>
              <a:rPr lang="zh-TW" altLang="en-US" sz="2200" b="1" dirty="0" smtClean="0"/>
              <a:t>小冊子介紹「</a:t>
            </a:r>
            <a:r>
              <a:rPr lang="zh-TW" altLang="en-US" sz="2200" b="1" dirty="0"/>
              <a:t>防疫抗疫基金」第一</a:t>
            </a:r>
            <a:r>
              <a:rPr lang="zh-TW" altLang="en-US" sz="2200" b="1" dirty="0" smtClean="0"/>
              <a:t>輪、</a:t>
            </a:r>
            <a:r>
              <a:rPr lang="en-US" altLang="zh-TW" sz="2200" b="1" dirty="0"/>
              <a:t>2020-21</a:t>
            </a:r>
            <a:r>
              <a:rPr lang="zh-TW" altLang="en-US" sz="2200" b="1" dirty="0"/>
              <a:t>年財政</a:t>
            </a:r>
            <a:r>
              <a:rPr lang="zh-TW" altLang="en-US" sz="2200" b="1" dirty="0" smtClean="0"/>
              <a:t>預算案和「</a:t>
            </a:r>
            <a:r>
              <a:rPr lang="zh-TW" altLang="en-US" sz="2200" b="1" dirty="0"/>
              <a:t>防疫抗疫基金」第二</a:t>
            </a:r>
            <a:r>
              <a:rPr lang="zh-TW" altLang="en-US" sz="2200" b="1" dirty="0" smtClean="0"/>
              <a:t>輪的一系列政策支援措施</a:t>
            </a:r>
            <a:r>
              <a:rPr lang="zh-TW" altLang="en-US" b="1" dirty="0" smtClean="0"/>
              <a:t>。</a:t>
            </a:r>
            <a:endParaRPr lang="zh-HK" altLang="en-US" dirty="0"/>
          </a:p>
        </p:txBody>
      </p:sp>
    </p:spTree>
    <p:extLst>
      <p:ext uri="{BB962C8B-B14F-4D97-AF65-F5344CB8AC3E}">
        <p14:creationId xmlns:p14="http://schemas.microsoft.com/office/powerpoint/2010/main" val="1965540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899280"/>
            <a:ext cx="7886700" cy="2151737"/>
          </a:xfrm>
        </p:spPr>
        <p:txBody>
          <a:bodyPr>
            <a:normAutofit/>
          </a:bodyPr>
          <a:lstStyle/>
          <a:p>
            <a:pPr algn="ctr"/>
            <a:r>
              <a:rPr lang="zh-TW" altLang="en-US" sz="4500" dirty="0" smtClean="0"/>
              <a:t>第</a:t>
            </a:r>
            <a:r>
              <a:rPr lang="zh-TW" altLang="en-US" sz="4500" dirty="0"/>
              <a:t>二</a:t>
            </a:r>
            <a:r>
              <a:rPr lang="zh-TW" altLang="en-US" sz="4500" dirty="0" smtClean="0"/>
              <a:t>部分：</a:t>
            </a:r>
            <a:r>
              <a:rPr lang="zh-TW" altLang="en-US" sz="4500" dirty="0"/>
              <a:t>微</a:t>
            </a:r>
            <a:r>
              <a:rPr lang="zh-TW" altLang="en-US" sz="4500" dirty="0" smtClean="0"/>
              <a:t>觀經濟學</a:t>
            </a:r>
            <a:endParaRPr lang="zh-HK" altLang="en-US" sz="4500" dirty="0"/>
          </a:p>
        </p:txBody>
      </p:sp>
      <p:sp>
        <p:nvSpPr>
          <p:cNvPr id="3" name="投影片編號版面配置區 2"/>
          <p:cNvSpPr>
            <a:spLocks noGrp="1"/>
          </p:cNvSpPr>
          <p:nvPr>
            <p:ph type="sldNum" sz="quarter" idx="10"/>
          </p:nvPr>
        </p:nvSpPr>
        <p:spPr/>
        <p:txBody>
          <a:bodyPr/>
          <a:lstStyle/>
          <a:p>
            <a:fld id="{D57F1E4F-1CFF-5643-939E-217C01CDF565}" type="slidenum">
              <a:rPr lang="en-US" smtClean="0"/>
              <a:pPr/>
              <a:t>34</a:t>
            </a:fld>
            <a:endParaRPr lang="en-US" dirty="0"/>
          </a:p>
        </p:txBody>
      </p:sp>
      <p:sp>
        <p:nvSpPr>
          <p:cNvPr id="4" name="內容版面配置區 2"/>
          <p:cNvSpPr>
            <a:spLocks noGrp="1"/>
          </p:cNvSpPr>
          <p:nvPr>
            <p:ph idx="1"/>
          </p:nvPr>
        </p:nvSpPr>
        <p:spPr>
          <a:xfrm>
            <a:off x="1194304" y="2915970"/>
            <a:ext cx="6754639" cy="1149036"/>
          </a:xfrm>
        </p:spPr>
        <p:txBody>
          <a:bodyPr/>
          <a:lstStyle/>
          <a:p>
            <a:r>
              <a:rPr lang="zh-TW" altLang="en-US" dirty="0" smtClean="0"/>
              <a:t>口罩的供求</a:t>
            </a:r>
            <a:r>
              <a:rPr lang="zh-TW" altLang="en-US" dirty="0"/>
              <a:t>分析</a:t>
            </a:r>
            <a:endParaRPr lang="en-US" altLang="zh-TW" dirty="0" smtClean="0"/>
          </a:p>
          <a:p>
            <a:r>
              <a:rPr lang="zh-TW" altLang="en-US" dirty="0"/>
              <a:t>疫症中的界</a:t>
            </a:r>
            <a:r>
              <a:rPr lang="zh-TW" altLang="en-US" dirty="0" smtClean="0"/>
              <a:t>外效應</a:t>
            </a:r>
            <a:endParaRPr lang="zh-HK" altLang="en-US" dirty="0"/>
          </a:p>
        </p:txBody>
      </p:sp>
    </p:spTree>
    <p:extLst>
      <p:ext uri="{BB962C8B-B14F-4D97-AF65-F5344CB8AC3E}">
        <p14:creationId xmlns:p14="http://schemas.microsoft.com/office/powerpoint/2010/main" val="87543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D57F1E4F-1CFF-5643-939E-217C01CDF565}" type="slidenum">
              <a:rPr lang="en-US" smtClean="0"/>
              <a:pPr/>
              <a:t>35</a:t>
            </a:fld>
            <a:endParaRPr lang="en-US" dirty="0"/>
          </a:p>
        </p:txBody>
      </p:sp>
      <p:sp>
        <p:nvSpPr>
          <p:cNvPr id="35" name="矩形 34"/>
          <p:cNvSpPr/>
          <p:nvPr/>
        </p:nvSpPr>
        <p:spPr>
          <a:xfrm>
            <a:off x="788025" y="1046701"/>
            <a:ext cx="5314275" cy="477054"/>
          </a:xfrm>
          <a:prstGeom prst="rect">
            <a:avLst/>
          </a:prstGeom>
        </p:spPr>
        <p:txBody>
          <a:bodyPr wrap="none">
            <a:spAutoFit/>
          </a:bodyPr>
          <a:lstStyle/>
          <a:p>
            <a:r>
              <a:rPr lang="zh-TW" altLang="en-US" sz="2500" dirty="0"/>
              <a:t>試參考以下資料，並思考相關問題：</a:t>
            </a:r>
            <a:endParaRPr lang="en-US" altLang="zh-TW" sz="2500" dirty="0"/>
          </a:p>
        </p:txBody>
      </p:sp>
      <p:sp>
        <p:nvSpPr>
          <p:cNvPr id="36" name="文字方塊 35"/>
          <p:cNvSpPr txBox="1"/>
          <p:nvPr/>
        </p:nvSpPr>
        <p:spPr>
          <a:xfrm>
            <a:off x="775986" y="1621849"/>
            <a:ext cx="5713424" cy="400110"/>
          </a:xfrm>
          <a:prstGeom prst="rect">
            <a:avLst/>
          </a:prstGeom>
          <a:noFill/>
        </p:spPr>
        <p:txBody>
          <a:bodyPr wrap="none" rtlCol="0">
            <a:spAutoFit/>
          </a:bodyPr>
          <a:lstStyle/>
          <a:p>
            <a:r>
              <a:rPr lang="zh-TW" altLang="en-US" sz="2000" dirty="0" smtClean="0"/>
              <a:t>資料</a:t>
            </a:r>
            <a:r>
              <a:rPr lang="en-US" altLang="zh-TW" sz="2000" dirty="0" smtClean="0"/>
              <a:t>1</a:t>
            </a:r>
            <a:r>
              <a:rPr lang="zh-TW" altLang="en-US" sz="2000" dirty="0" smtClean="0"/>
              <a:t>：下表顯示一盒最基本的外科口罩價格走勢</a:t>
            </a:r>
            <a:endParaRPr lang="zh-HK" altLang="en-US" sz="2000" dirty="0"/>
          </a:p>
        </p:txBody>
      </p:sp>
      <p:grpSp>
        <p:nvGrpSpPr>
          <p:cNvPr id="38" name="群組 37"/>
          <p:cNvGrpSpPr/>
          <p:nvPr/>
        </p:nvGrpSpPr>
        <p:grpSpPr>
          <a:xfrm>
            <a:off x="6885672" y="866972"/>
            <a:ext cx="1917700" cy="1088390"/>
            <a:chOff x="0" y="0"/>
            <a:chExt cx="1917700" cy="1088390"/>
          </a:xfrm>
        </p:grpSpPr>
        <p:sp>
          <p:nvSpPr>
            <p:cNvPr id="39" name="立方體 38"/>
            <p:cNvSpPr/>
            <p:nvPr/>
          </p:nvSpPr>
          <p:spPr>
            <a:xfrm>
              <a:off x="0" y="0"/>
              <a:ext cx="1917700" cy="1085850"/>
            </a:xfrm>
            <a:prstGeom prst="cube">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0" name="文字方塊 2"/>
            <p:cNvSpPr txBox="1">
              <a:spLocks noChangeArrowheads="1"/>
            </p:cNvSpPr>
            <p:nvPr/>
          </p:nvSpPr>
          <p:spPr bwMode="auto">
            <a:xfrm>
              <a:off x="38100" y="463550"/>
              <a:ext cx="609600" cy="55753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sz="1200" kern="100">
                  <a:effectLst/>
                  <a:latin typeface="Calibri" panose="020F0502020204030204" pitchFamily="34" charset="0"/>
                  <a:ea typeface="華康娃娃體(P)" panose="040B0500000000000000" pitchFamily="82" charset="-120"/>
                  <a:cs typeface="Times New Roman" panose="02020603050405020304" pitchFamily="18" charset="0"/>
                </a:rPr>
                <a:t>一盒</a:t>
              </a:r>
              <a:r>
                <a:rPr lang="en-US" sz="1200" kern="100">
                  <a:effectLst/>
                  <a:latin typeface="Calibri" panose="020F0502020204030204" pitchFamily="34" charset="0"/>
                  <a:ea typeface="華康娃娃體(P)" panose="040B0500000000000000" pitchFamily="82" charset="-120"/>
                  <a:cs typeface="Times New Roman" panose="02020603050405020304" pitchFamily="18" charset="0"/>
                </a:rPr>
                <a:t>50</a:t>
              </a:r>
              <a:r>
                <a:rPr lang="zh-TW" sz="1200" kern="100">
                  <a:effectLst/>
                  <a:latin typeface="Calibri" panose="020F0502020204030204" pitchFamily="34" charset="0"/>
                  <a:ea typeface="華康娃娃體(P)" panose="040B0500000000000000" pitchFamily="82" charset="-120"/>
                  <a:cs typeface="Times New Roman" panose="02020603050405020304" pitchFamily="18" charset="0"/>
                </a:rPr>
                <a:t>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41" name="圖片 40"/>
            <p:cNvPicPr>
              <a:picLocks noChangeAspect="1"/>
            </p:cNvPicPr>
            <p:nvPr/>
          </p:nvPicPr>
          <p:blipFill>
            <a:blip r:embed="rId2">
              <a:extLst>
                <a:ext uri="{BEBA8EAE-BF5A-486C-A8C5-ECC9F3942E4B}">
                  <a14:imgProps xmlns:a14="http://schemas.microsoft.com/office/drawing/2010/main">
                    <a14:imgLayer r:embed="rId3">
                      <a14:imgEffect>
                        <a14:backgroundRemoval t="9735" b="98230" l="9877" r="95679"/>
                      </a14:imgEffect>
                    </a14:imgLayer>
                  </a14:imgProps>
                </a:ext>
                <a:ext uri="{28A0092B-C50C-407E-A947-70E740481C1C}">
                  <a14:useLocalDpi xmlns:a14="http://schemas.microsoft.com/office/drawing/2010/main" val="0"/>
                </a:ext>
              </a:extLst>
            </a:blip>
            <a:stretch>
              <a:fillRect/>
            </a:stretch>
          </p:blipFill>
          <p:spPr>
            <a:xfrm>
              <a:off x="406400" y="228600"/>
              <a:ext cx="1234440" cy="859790"/>
            </a:xfrm>
            <a:prstGeom prst="rect">
              <a:avLst/>
            </a:prstGeom>
          </p:spPr>
        </p:pic>
      </p:grpSp>
      <p:sp>
        <p:nvSpPr>
          <p:cNvPr id="28" name="標題 1"/>
          <p:cNvSpPr>
            <a:spLocks noGrp="1"/>
          </p:cNvSpPr>
          <p:nvPr>
            <p:ph type="title"/>
          </p:nvPr>
        </p:nvSpPr>
        <p:spPr>
          <a:xfrm>
            <a:off x="990600" y="447675"/>
            <a:ext cx="7086600" cy="487363"/>
          </a:xfrm>
        </p:spPr>
        <p:txBody>
          <a:bodyPr/>
          <a:lstStyle/>
          <a:p>
            <a:r>
              <a:rPr lang="zh-TW" altLang="en-US" dirty="0" smtClean="0"/>
              <a:t>口罩的供求分析</a:t>
            </a:r>
            <a:endParaRPr lang="zh-HK" altLang="en-US" dirty="0"/>
          </a:p>
        </p:txBody>
      </p:sp>
      <p:pic>
        <p:nvPicPr>
          <p:cNvPr id="5" name="圖片 4"/>
          <p:cNvPicPr>
            <a:picLocks noChangeAspect="1"/>
          </p:cNvPicPr>
          <p:nvPr/>
        </p:nvPicPr>
        <p:blipFill>
          <a:blip r:embed="rId4"/>
          <a:stretch>
            <a:fillRect/>
          </a:stretch>
        </p:blipFill>
        <p:spPr>
          <a:xfrm>
            <a:off x="1085391" y="2283536"/>
            <a:ext cx="6884281" cy="3659065"/>
          </a:xfrm>
          <a:prstGeom prst="rect">
            <a:avLst/>
          </a:prstGeom>
        </p:spPr>
      </p:pic>
    </p:spTree>
    <p:extLst>
      <p:ext uri="{BB962C8B-B14F-4D97-AF65-F5344CB8AC3E}">
        <p14:creationId xmlns:p14="http://schemas.microsoft.com/office/powerpoint/2010/main" val="3427131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口罩的供求分析</a:t>
            </a: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36</a:t>
            </a:fld>
            <a:endParaRPr lang="en-US" dirty="0"/>
          </a:p>
        </p:txBody>
      </p:sp>
      <p:graphicFrame>
        <p:nvGraphicFramePr>
          <p:cNvPr id="6" name="表格 5"/>
          <p:cNvGraphicFramePr>
            <a:graphicFrameLocks noGrp="1"/>
          </p:cNvGraphicFramePr>
          <p:nvPr>
            <p:extLst>
              <p:ext uri="{D42A27DB-BD31-4B8C-83A1-F6EECF244321}">
                <p14:modId xmlns:p14="http://schemas.microsoft.com/office/powerpoint/2010/main" val="718702226"/>
              </p:ext>
            </p:extLst>
          </p:nvPr>
        </p:nvGraphicFramePr>
        <p:xfrm>
          <a:off x="253503" y="1334483"/>
          <a:ext cx="8664158" cy="5270473"/>
        </p:xfrm>
        <a:graphic>
          <a:graphicData uri="http://schemas.openxmlformats.org/drawingml/2006/table">
            <a:tbl>
              <a:tblPr>
                <a:tableStyleId>{5C22544A-7EE6-4342-B048-85BDC9FD1C3A}</a:tableStyleId>
              </a:tblPr>
              <a:tblGrid>
                <a:gridCol w="1624750">
                  <a:extLst>
                    <a:ext uri="{9D8B030D-6E8A-4147-A177-3AD203B41FA5}">
                      <a16:colId xmlns:a16="http://schemas.microsoft.com/office/drawing/2014/main" val="20000"/>
                    </a:ext>
                  </a:extLst>
                </a:gridCol>
                <a:gridCol w="7039408">
                  <a:extLst>
                    <a:ext uri="{9D8B030D-6E8A-4147-A177-3AD203B41FA5}">
                      <a16:colId xmlns:a16="http://schemas.microsoft.com/office/drawing/2014/main" val="20001"/>
                    </a:ext>
                  </a:extLst>
                </a:gridCol>
              </a:tblGrid>
              <a:tr h="396366">
                <a:tc>
                  <a:txBody>
                    <a:bodyPr/>
                    <a:lstStyle/>
                    <a:p>
                      <a:pPr algn="ctr">
                        <a:spcAft>
                          <a:spcPts val="0"/>
                        </a:spcAft>
                      </a:pPr>
                      <a:r>
                        <a:rPr lang="zh-TW" altLang="en-US" sz="2000" b="1" u="none" kern="100" dirty="0" smtClean="0">
                          <a:effectLst/>
                          <a:latin typeface="+mn-lt"/>
                        </a:rPr>
                        <a:t>時期</a:t>
                      </a:r>
                      <a:endParaRPr lang="zh-TW" sz="2000" b="1" u="none" kern="100" dirty="0">
                        <a:effectLst/>
                        <a:latin typeface="Times New Roman"/>
                      </a:endParaRPr>
                    </a:p>
                  </a:txBody>
                  <a:tcPr marL="15787" marR="15787" marT="0" marB="0" anchor="ctr"/>
                </a:tc>
                <a:tc>
                  <a:txBody>
                    <a:bodyPr/>
                    <a:lstStyle/>
                    <a:p>
                      <a:pPr marR="95885" algn="ctr">
                        <a:spcAft>
                          <a:spcPts val="0"/>
                        </a:spcAft>
                      </a:pPr>
                      <a:r>
                        <a:rPr lang="zh-TW" altLang="en-US" sz="2000" b="1" u="none" kern="100" dirty="0" smtClean="0">
                          <a:effectLst/>
                          <a:latin typeface="+mn-lt"/>
                        </a:rPr>
                        <a:t>事件</a:t>
                      </a:r>
                      <a:endParaRPr lang="zh-TW" sz="2000" b="1" u="none" kern="100" dirty="0">
                        <a:effectLst/>
                        <a:latin typeface="Times New Roman"/>
                      </a:endParaRPr>
                    </a:p>
                  </a:txBody>
                  <a:tcPr marL="15787" marR="15787" marT="0" marB="0" anchor="ctr"/>
                </a:tc>
                <a:extLst>
                  <a:ext uri="{0D108BD9-81ED-4DB2-BD59-A6C34878D82A}">
                    <a16:rowId xmlns:a16="http://schemas.microsoft.com/office/drawing/2014/main" val="10000"/>
                  </a:ext>
                </a:extLst>
              </a:tr>
              <a:tr h="1136663">
                <a:tc>
                  <a:txBody>
                    <a:bodyPr/>
                    <a:lstStyle/>
                    <a:p>
                      <a:pPr algn="ctr">
                        <a:spcAft>
                          <a:spcPts val="0"/>
                        </a:spcAft>
                      </a:pPr>
                      <a:r>
                        <a:rPr lang="zh-TW" altLang="en-US" sz="1400" kern="100" dirty="0" smtClean="0">
                          <a:effectLst/>
                        </a:rPr>
                        <a:t>時期</a:t>
                      </a:r>
                      <a:r>
                        <a:rPr lang="en-US" sz="1400" kern="100" dirty="0" smtClean="0">
                          <a:effectLst/>
                        </a:rPr>
                        <a:t> </a:t>
                      </a:r>
                      <a:r>
                        <a:rPr lang="en-US" sz="1400" kern="100" dirty="0">
                          <a:effectLst/>
                        </a:rPr>
                        <a:t>1 :</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1</a:t>
                      </a:r>
                      <a:r>
                        <a:rPr lang="en-US" sz="1400" kern="100" dirty="0" smtClean="0">
                          <a:effectLst/>
                        </a:rPr>
                        <a:t>/14-</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1</a:t>
                      </a:r>
                      <a:r>
                        <a:rPr lang="en-US" sz="1400" kern="100" dirty="0" smtClean="0">
                          <a:effectLst/>
                        </a:rPr>
                        <a:t>/23</a:t>
                      </a:r>
                      <a:endParaRPr lang="zh-TW" sz="1400" kern="100" dirty="0">
                        <a:effectLst/>
                      </a:endParaRPr>
                    </a:p>
                    <a:p>
                      <a:pPr algn="ctr">
                        <a:spcAft>
                          <a:spcPts val="0"/>
                        </a:spcAft>
                      </a:pPr>
                      <a:r>
                        <a:rPr lang="en-US" sz="1400" kern="100" dirty="0">
                          <a:effectLst/>
                        </a:rPr>
                        <a:t> </a:t>
                      </a:r>
                      <a:endParaRPr lang="zh-TW" sz="1400" kern="100" dirty="0">
                        <a:effectLst/>
                        <a:latin typeface="Times New Roman"/>
                        <a:ea typeface="新細明體"/>
                      </a:endParaRPr>
                    </a:p>
                  </a:txBody>
                  <a:tcPr marL="15787" marR="15787" marT="0" marB="0"/>
                </a:tc>
                <a:tc>
                  <a:txBody>
                    <a:bodyPr/>
                    <a:lstStyle/>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武漢、廣東、四川、廣西等地出現搶購口罩現象，不少本地藥房口罩開始缺貨、價格上漲。</a:t>
                      </a: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肺炎在全國迅速蔓延，武漢市實施出境人員管控，取消外遊團，所有機構人員不得離開武漢。</a:t>
                      </a:r>
                      <a:endParaRPr lang="en-US" altLang="zh-TW" sz="1600" dirty="0" smtClean="0">
                        <a:latin typeface="微軟正黑體" panose="020B0604030504040204" pitchFamily="34" charset="-120"/>
                        <a:ea typeface="微軟正黑體" panose="020B0604030504040204" pitchFamily="34" charset="-120"/>
                      </a:endParaRPr>
                    </a:p>
                  </a:txBody>
                  <a:tcPr marL="15787" marR="15787" marT="0" marB="0"/>
                </a:tc>
                <a:extLst>
                  <a:ext uri="{0D108BD9-81ED-4DB2-BD59-A6C34878D82A}">
                    <a16:rowId xmlns:a16="http://schemas.microsoft.com/office/drawing/2014/main" val="10001"/>
                  </a:ext>
                </a:extLst>
              </a:tr>
              <a:tr h="1299044">
                <a:tc>
                  <a:txBody>
                    <a:bodyPr/>
                    <a:lstStyle/>
                    <a:p>
                      <a:pPr algn="ctr">
                        <a:spcAft>
                          <a:spcPts val="0"/>
                        </a:spcAft>
                      </a:pPr>
                      <a:r>
                        <a:rPr lang="zh-TW" altLang="en-US" sz="1400" kern="100" dirty="0" smtClean="0">
                          <a:effectLst/>
                        </a:rPr>
                        <a:t>時期</a:t>
                      </a:r>
                      <a:r>
                        <a:rPr lang="en-US" altLang="zh-HK" sz="1400" kern="100" dirty="0" smtClean="0">
                          <a:effectLst/>
                        </a:rPr>
                        <a:t> </a:t>
                      </a:r>
                      <a:r>
                        <a:rPr lang="en-US" sz="1400" kern="100" dirty="0" smtClean="0">
                          <a:effectLst/>
                        </a:rPr>
                        <a:t>2 </a:t>
                      </a:r>
                      <a:r>
                        <a:rPr lang="en-US" sz="1400" kern="100" dirty="0">
                          <a:effectLst/>
                        </a:rPr>
                        <a:t>:</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1</a:t>
                      </a:r>
                      <a:r>
                        <a:rPr lang="en-US" sz="1400" kern="100" dirty="0" smtClean="0">
                          <a:effectLst/>
                        </a:rPr>
                        <a:t>/23-</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2</a:t>
                      </a:r>
                      <a:r>
                        <a:rPr lang="en-US" sz="1400" kern="100" dirty="0" smtClean="0">
                          <a:effectLst/>
                        </a:rPr>
                        <a:t>/</a:t>
                      </a:r>
                      <a:r>
                        <a:rPr lang="en-US" altLang="zh-TW" sz="1400" kern="100" dirty="0" smtClean="0">
                          <a:effectLst/>
                        </a:rPr>
                        <a:t>07</a:t>
                      </a:r>
                      <a:endParaRPr lang="zh-TW" sz="1400" kern="100" dirty="0">
                        <a:effectLst/>
                      </a:endParaRPr>
                    </a:p>
                    <a:p>
                      <a:pPr algn="ctr">
                        <a:spcAft>
                          <a:spcPts val="0"/>
                        </a:spcAft>
                      </a:pPr>
                      <a:r>
                        <a:rPr lang="en-US" sz="1400" kern="100" dirty="0">
                          <a:effectLst/>
                        </a:rPr>
                        <a:t> </a:t>
                      </a:r>
                      <a:endParaRPr lang="zh-TW" sz="1400" kern="100" dirty="0">
                        <a:effectLst/>
                        <a:latin typeface="Times New Roman"/>
                        <a:ea typeface="新細明體"/>
                      </a:endParaRPr>
                    </a:p>
                  </a:txBody>
                  <a:tcPr marL="15787" marR="15787" marT="0" marB="0"/>
                </a:tc>
                <a:tc>
                  <a:txBody>
                    <a:bodyPr/>
                    <a:lstStyle/>
                    <a:p>
                      <a:pPr marL="285750" marR="95885" lvl="0" indent="-285750">
                        <a:spcAft>
                          <a:spcPts val="0"/>
                        </a:spcAft>
                        <a:buFont typeface="Arial" panose="020B0604020202020204" pitchFamily="34" charset="0"/>
                        <a:buChar char="•"/>
                        <a:tabLst>
                          <a:tab pos="228600" algn="l"/>
                        </a:tabLst>
                      </a:pPr>
                      <a:r>
                        <a:rPr lang="zh-TW" altLang="en-US" sz="1600" dirty="0" smtClean="0">
                          <a:latin typeface="微軟正黑體" panose="020B0604030504040204" pitchFamily="34" charset="-120"/>
                          <a:ea typeface="微軟正黑體" panose="020B0604030504040204" pitchFamily="34" charset="-120"/>
                        </a:rPr>
                        <a:t>新型冠狀病毒在</a:t>
                      </a:r>
                      <a:r>
                        <a:rPr lang="zh-TW" altLang="en-US" sz="1600" kern="100" dirty="0" smtClean="0">
                          <a:effectLst/>
                          <a:latin typeface="微軟正黑體" panose="020B0604030504040204" pitchFamily="34" charset="-120"/>
                          <a:ea typeface="微軟正黑體" panose="020B0604030504040204" pitchFamily="34" charset="-120"/>
                        </a:rPr>
                        <a:t>內地迅速蔓延多個省市，本港市民開始搶購口罩，藥房商會指，全港過半藥房都面對口罩斷貨問題，由於時值農曆新年期，料市面的口罩要到年初十才能補貨，他們轉向東南亞地區入貨。</a:t>
                      </a:r>
                      <a:endParaRPr lang="en-US" altLang="zh-TW" sz="1600" kern="100" dirty="0" smtClean="0">
                        <a:effectLst/>
                        <a:latin typeface="微軟正黑體" panose="020B0604030504040204" pitchFamily="34" charset="-120"/>
                        <a:ea typeface="微軟正黑體" panose="020B0604030504040204" pitchFamily="34" charset="-120"/>
                      </a:endParaRPr>
                    </a:p>
                    <a:p>
                      <a:pPr marL="285750" marR="95885" lvl="0" indent="-285750">
                        <a:spcAft>
                          <a:spcPts val="0"/>
                        </a:spcAft>
                        <a:buFont typeface="Arial" panose="020B0604020202020204" pitchFamily="34" charset="0"/>
                        <a:buChar char="•"/>
                        <a:tabLst>
                          <a:tab pos="228600" algn="l"/>
                        </a:tabLst>
                      </a:pPr>
                      <a:r>
                        <a:rPr lang="zh-TW" altLang="en-US" sz="1600" kern="100" dirty="0" smtClean="0">
                          <a:effectLst/>
                          <a:latin typeface="微軟正黑體" panose="020B0604030504040204" pitchFamily="34" charset="-120"/>
                          <a:ea typeface="微軟正黑體" panose="020B0604030504040204" pitchFamily="34" charset="-120"/>
                        </a:rPr>
                        <a:t>政府宣佈關閉羅湖、落馬洲、皇崗及港澳碼頭四個口岸，只保留機場、港珠澳大橋及深圳灣三個口岸，以縮減人流。</a:t>
                      </a:r>
                      <a:endParaRPr lang="zh-TW" sz="1600" kern="100" dirty="0">
                        <a:effectLst/>
                        <a:latin typeface="微軟正黑體" panose="020B0604030504040204" pitchFamily="34" charset="-120"/>
                        <a:ea typeface="微軟正黑體" panose="020B0604030504040204" pitchFamily="34" charset="-120"/>
                      </a:endParaRPr>
                    </a:p>
                  </a:txBody>
                  <a:tcPr marL="15787" marR="15787" marT="0" marB="0"/>
                </a:tc>
                <a:extLst>
                  <a:ext uri="{0D108BD9-81ED-4DB2-BD59-A6C34878D82A}">
                    <a16:rowId xmlns:a16="http://schemas.microsoft.com/office/drawing/2014/main" val="10002"/>
                  </a:ext>
                </a:extLst>
              </a:tr>
              <a:tr h="1136663">
                <a:tc>
                  <a:txBody>
                    <a:bodyPr/>
                    <a:lstStyle/>
                    <a:p>
                      <a:pPr algn="ctr">
                        <a:spcAft>
                          <a:spcPts val="0"/>
                        </a:spcAft>
                      </a:pPr>
                      <a:r>
                        <a:rPr lang="zh-TW" altLang="en-US" sz="1400" kern="100" dirty="0" smtClean="0">
                          <a:effectLst/>
                        </a:rPr>
                        <a:t>時期</a:t>
                      </a:r>
                      <a:r>
                        <a:rPr lang="en-US" altLang="zh-HK" sz="1400" kern="100" dirty="0" smtClean="0">
                          <a:effectLst/>
                        </a:rPr>
                        <a:t> </a:t>
                      </a:r>
                      <a:r>
                        <a:rPr lang="en-US" sz="1400" kern="100" dirty="0" smtClean="0">
                          <a:effectLst/>
                        </a:rPr>
                        <a:t>3 </a:t>
                      </a:r>
                      <a:r>
                        <a:rPr lang="en-US" sz="1400" kern="100" dirty="0">
                          <a:effectLst/>
                        </a:rPr>
                        <a:t>:</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2</a:t>
                      </a:r>
                      <a:r>
                        <a:rPr lang="en-US" sz="1400" kern="100" dirty="0" smtClean="0">
                          <a:effectLst/>
                        </a:rPr>
                        <a:t>/</a:t>
                      </a:r>
                      <a:r>
                        <a:rPr lang="en-US" altLang="zh-TW" sz="1400" kern="100" dirty="0" smtClean="0">
                          <a:effectLst/>
                        </a:rPr>
                        <a:t>07</a:t>
                      </a:r>
                      <a:r>
                        <a:rPr lang="en-US" sz="1400" kern="100" dirty="0" smtClean="0">
                          <a:effectLst/>
                        </a:rPr>
                        <a:t>-</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3</a:t>
                      </a:r>
                      <a:r>
                        <a:rPr lang="en-US" sz="1400" kern="100" dirty="0" smtClean="0">
                          <a:effectLst/>
                        </a:rPr>
                        <a:t>/</a:t>
                      </a:r>
                      <a:r>
                        <a:rPr lang="en-US" altLang="zh-TW" sz="1400" kern="100" dirty="0" smtClean="0">
                          <a:effectLst/>
                        </a:rPr>
                        <a:t>13</a:t>
                      </a:r>
                      <a:endParaRPr lang="zh-TW" sz="1400" kern="100" dirty="0">
                        <a:effectLst/>
                      </a:endParaRPr>
                    </a:p>
                    <a:p>
                      <a:pPr algn="ctr">
                        <a:spcAft>
                          <a:spcPts val="0"/>
                        </a:spcAft>
                      </a:pPr>
                      <a:r>
                        <a:rPr lang="en-US" sz="1400" kern="100" dirty="0">
                          <a:effectLst/>
                        </a:rPr>
                        <a:t> </a:t>
                      </a:r>
                      <a:endParaRPr lang="zh-TW" sz="1400" kern="100" dirty="0">
                        <a:effectLst/>
                        <a:latin typeface="Times New Roman"/>
                        <a:ea typeface="新細明體"/>
                      </a:endParaRPr>
                    </a:p>
                  </a:txBody>
                  <a:tcPr marL="15787" marR="15787" marT="0" marB="0"/>
                </a:tc>
                <a:tc>
                  <a:txBody>
                    <a:bodyPr/>
                    <a:lstStyle/>
                    <a:p>
                      <a:pPr marL="285750" marR="95885" lvl="0" indent="-285750" algn="l" defTabSz="914400" rtl="0" eaLnBrk="1" latinLnBrk="0" hangingPunct="1">
                        <a:spcAft>
                          <a:spcPts val="0"/>
                        </a:spcAft>
                        <a:buFont typeface="Arial" panose="020B0604020202020204" pitchFamily="34" charset="0"/>
                        <a:buChar char="•"/>
                        <a:tabLst>
                          <a:tab pos="228600" algn="l"/>
                        </a:tabLst>
                      </a:pPr>
                      <a:r>
                        <a:rPr lang="zh-TW" altLang="en-US" sz="1600" kern="100" dirty="0" smtClean="0">
                          <a:solidFill>
                            <a:schemeClr val="dk1"/>
                          </a:solidFill>
                          <a:effectLst/>
                          <a:latin typeface="微軟正黑體" panose="020B0604030504040204" pitchFamily="34" charset="-120"/>
                          <a:ea typeface="微軟正黑體" panose="020B0604030504040204" pitchFamily="34" charset="-120"/>
                          <a:cs typeface="+mn-cs"/>
                        </a:rPr>
                        <a:t>各區藥房基於近日來自不同地區的口罩急增和批發價下調，紛紛減價求售，加上本港口罩廠即將投產，相信供應會逐漸回穩。</a:t>
                      </a:r>
                      <a:endParaRPr lang="en-US" altLang="zh-TW" sz="1600" kern="100" dirty="0" smtClean="0">
                        <a:solidFill>
                          <a:schemeClr val="dk1"/>
                        </a:solidFill>
                        <a:effectLst/>
                        <a:latin typeface="微軟正黑體" panose="020B0604030504040204" pitchFamily="34" charset="-120"/>
                        <a:ea typeface="微軟正黑體" panose="020B0604030504040204" pitchFamily="34" charset="-120"/>
                        <a:cs typeface="+mn-cs"/>
                      </a:endParaRPr>
                    </a:p>
                    <a:p>
                      <a:pPr marL="285750" marR="95885" lvl="0" indent="-285750" algn="l" defTabSz="914400" rtl="0" eaLnBrk="1" latinLnBrk="0" hangingPunct="1">
                        <a:spcAft>
                          <a:spcPts val="0"/>
                        </a:spcAft>
                        <a:buFont typeface="Arial" panose="020B0604020202020204" pitchFamily="34" charset="0"/>
                        <a:buChar char="•"/>
                        <a:tabLst>
                          <a:tab pos="228600" algn="l"/>
                        </a:tabLst>
                      </a:pPr>
                      <a:r>
                        <a:rPr lang="zh-TW" altLang="en-US" sz="1600" kern="100" dirty="0" smtClean="0">
                          <a:solidFill>
                            <a:schemeClr val="dk1"/>
                          </a:solidFill>
                          <a:effectLst/>
                          <a:latin typeface="微軟正黑體" panose="020B0604030504040204" pitchFamily="34" charset="-120"/>
                          <a:ea typeface="微軟正黑體" panose="020B0604030504040204" pitchFamily="34" charset="-120"/>
                          <a:cs typeface="+mn-cs"/>
                        </a:rPr>
                        <a:t>政府斥資十五億元，為每間本地口罩廠房每條生產線提供最高二至三百萬元資助，並承諾以每個三元的價錢，一年內向每條生產線購買最多二千四百萬個口罩。</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5787" marR="15787" marT="0" marB="0"/>
                </a:tc>
                <a:extLst>
                  <a:ext uri="{0D108BD9-81ED-4DB2-BD59-A6C34878D82A}">
                    <a16:rowId xmlns:a16="http://schemas.microsoft.com/office/drawing/2014/main" val="10003"/>
                  </a:ext>
                </a:extLst>
              </a:tr>
              <a:tr h="1136663">
                <a:tc>
                  <a:txBody>
                    <a:bodyPr/>
                    <a:lstStyle/>
                    <a:p>
                      <a:pPr algn="ctr">
                        <a:spcAft>
                          <a:spcPts val="0"/>
                        </a:spcAft>
                      </a:pPr>
                      <a:r>
                        <a:rPr lang="zh-TW" altLang="en-US" sz="1400" kern="100" dirty="0" smtClean="0">
                          <a:effectLst/>
                        </a:rPr>
                        <a:t>時期</a:t>
                      </a:r>
                      <a:r>
                        <a:rPr lang="en-US" altLang="zh-HK" sz="1400" kern="100" dirty="0" smtClean="0">
                          <a:effectLst/>
                        </a:rPr>
                        <a:t> </a:t>
                      </a:r>
                      <a:r>
                        <a:rPr lang="en-US" sz="1400" kern="100" dirty="0" smtClean="0">
                          <a:effectLst/>
                        </a:rPr>
                        <a:t>4 </a:t>
                      </a:r>
                      <a:r>
                        <a:rPr lang="en-US" sz="1400" kern="100" dirty="0">
                          <a:effectLst/>
                        </a:rPr>
                        <a:t>:</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3</a:t>
                      </a:r>
                      <a:r>
                        <a:rPr lang="en-US" sz="1400" kern="100" dirty="0" smtClean="0">
                          <a:effectLst/>
                        </a:rPr>
                        <a:t>/</a:t>
                      </a:r>
                      <a:r>
                        <a:rPr lang="en-US" altLang="zh-TW" sz="1400" kern="100" dirty="0" smtClean="0">
                          <a:effectLst/>
                        </a:rPr>
                        <a:t>13</a:t>
                      </a:r>
                      <a:r>
                        <a:rPr lang="en-US" sz="1400" kern="100" dirty="0" smtClean="0">
                          <a:effectLst/>
                        </a:rPr>
                        <a:t>-</a:t>
                      </a:r>
                      <a:endParaRPr lang="zh-TW" sz="1400" kern="100" dirty="0">
                        <a:effectLst/>
                      </a:endParaRPr>
                    </a:p>
                    <a:p>
                      <a:pPr algn="ctr">
                        <a:spcAft>
                          <a:spcPts val="0"/>
                        </a:spcAft>
                      </a:pPr>
                      <a:r>
                        <a:rPr lang="en-US" sz="1400" kern="100" dirty="0" smtClean="0">
                          <a:effectLst/>
                        </a:rPr>
                        <a:t>20</a:t>
                      </a:r>
                      <a:r>
                        <a:rPr lang="en-US" altLang="zh-TW" sz="1400" kern="100" dirty="0" smtClean="0">
                          <a:effectLst/>
                        </a:rPr>
                        <a:t>20</a:t>
                      </a:r>
                      <a:r>
                        <a:rPr lang="en-US" sz="1400" kern="100" dirty="0" smtClean="0">
                          <a:effectLst/>
                        </a:rPr>
                        <a:t>/0</a:t>
                      </a:r>
                      <a:r>
                        <a:rPr lang="en-US" altLang="zh-TW" sz="1400" kern="100" dirty="0" smtClean="0">
                          <a:effectLst/>
                        </a:rPr>
                        <a:t>3</a:t>
                      </a:r>
                      <a:r>
                        <a:rPr lang="en-US" sz="1400" kern="100" dirty="0" smtClean="0">
                          <a:effectLst/>
                        </a:rPr>
                        <a:t>/</a:t>
                      </a:r>
                      <a:r>
                        <a:rPr lang="en-US" altLang="zh-TW" sz="1400" kern="100" dirty="0" smtClean="0">
                          <a:effectLst/>
                        </a:rPr>
                        <a:t>31</a:t>
                      </a:r>
                      <a:endParaRPr lang="zh-TW" sz="1400" kern="100" dirty="0">
                        <a:effectLst/>
                      </a:endParaRPr>
                    </a:p>
                    <a:p>
                      <a:pPr algn="ctr">
                        <a:spcAft>
                          <a:spcPts val="0"/>
                        </a:spcAft>
                      </a:pPr>
                      <a:r>
                        <a:rPr lang="en-US" sz="1400" kern="100" dirty="0">
                          <a:effectLst/>
                        </a:rPr>
                        <a:t> </a:t>
                      </a:r>
                      <a:endParaRPr lang="zh-TW" sz="1400" kern="100" dirty="0">
                        <a:effectLst/>
                        <a:latin typeface="Times New Roman"/>
                        <a:ea typeface="新細明體"/>
                      </a:endParaRPr>
                    </a:p>
                  </a:txBody>
                  <a:tcPr marL="15787" marR="15787" marT="0" marB="0"/>
                </a:tc>
                <a:tc>
                  <a:txBody>
                    <a:bodyPr/>
                    <a:lstStyle/>
                    <a:p>
                      <a:pPr marL="285750" marR="9588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zh-TW" altLang="en-US" sz="1600" kern="100" dirty="0" smtClean="0">
                          <a:solidFill>
                            <a:schemeClr val="dk1"/>
                          </a:solidFill>
                          <a:effectLst/>
                          <a:latin typeface="微軟正黑體" panose="020B0604030504040204" pitchFamily="34" charset="-120"/>
                          <a:ea typeface="微軟正黑體" panose="020B0604030504040204" pitchFamily="34" charset="-120"/>
                          <a:cs typeface="+mn-cs"/>
                        </a:rPr>
                        <a:t>大約有十多間本地口罩生產廠房已陸續投入生產並有些已開始經網上預售。他們生產不同防疾程度的口罩供市民選擇。一般性能的口罩價格大約</a:t>
                      </a:r>
                      <a:r>
                        <a:rPr lang="en-US" altLang="zh-TW" sz="1600" kern="100" dirty="0" smtClean="0">
                          <a:solidFill>
                            <a:schemeClr val="dk1"/>
                          </a:solidFill>
                          <a:effectLst/>
                          <a:latin typeface="微軟正黑體" panose="020B0604030504040204" pitchFamily="34" charset="-120"/>
                          <a:ea typeface="微軟正黑體" panose="020B0604030504040204" pitchFamily="34" charset="-120"/>
                          <a:cs typeface="+mn-cs"/>
                        </a:rPr>
                        <a:t>2</a:t>
                      </a:r>
                      <a:r>
                        <a:rPr lang="zh-TW" altLang="en-US" sz="1600" kern="100" dirty="0" smtClean="0">
                          <a:solidFill>
                            <a:schemeClr val="dk1"/>
                          </a:solidFill>
                          <a:effectLst/>
                          <a:latin typeface="微軟正黑體" panose="020B0604030504040204" pitchFamily="34" charset="-120"/>
                          <a:ea typeface="微軟正黑體" panose="020B0604030504040204" pitchFamily="34" charset="-120"/>
                          <a:cs typeface="+mn-cs"/>
                        </a:rPr>
                        <a:t>至</a:t>
                      </a:r>
                      <a:r>
                        <a:rPr lang="en-US" altLang="zh-TW" sz="1600" kern="100" dirty="0" smtClean="0">
                          <a:solidFill>
                            <a:schemeClr val="dk1"/>
                          </a:solidFill>
                          <a:effectLst/>
                          <a:latin typeface="微軟正黑體" panose="020B0604030504040204" pitchFamily="34" charset="-120"/>
                          <a:ea typeface="微軟正黑體" panose="020B0604030504040204" pitchFamily="34" charset="-120"/>
                          <a:cs typeface="+mn-cs"/>
                        </a:rPr>
                        <a:t>4</a:t>
                      </a:r>
                      <a:r>
                        <a:rPr lang="zh-TW" altLang="en-US" sz="1600" kern="100" dirty="0" smtClean="0">
                          <a:solidFill>
                            <a:schemeClr val="dk1"/>
                          </a:solidFill>
                          <a:effectLst/>
                          <a:latin typeface="微軟正黑體" panose="020B0604030504040204" pitchFamily="34" charset="-120"/>
                          <a:ea typeface="微軟正黑體" panose="020B0604030504040204" pitchFamily="34" charset="-120"/>
                          <a:cs typeface="+mn-cs"/>
                        </a:rPr>
                        <a:t>港元一個。</a:t>
                      </a:r>
                      <a:endParaRPr lang="zh-TW" altLang="zh-HK" sz="1600" kern="100" dirty="0" smtClean="0">
                        <a:solidFill>
                          <a:schemeClr val="dk1"/>
                        </a:solidFill>
                        <a:effectLst/>
                        <a:latin typeface="微軟正黑體" panose="020B0604030504040204" pitchFamily="34" charset="-120"/>
                        <a:ea typeface="微軟正黑體" panose="020B0604030504040204" pitchFamily="34" charset="-120"/>
                        <a:cs typeface="+mn-cs"/>
                      </a:endParaRPr>
                    </a:p>
                    <a:p>
                      <a:pPr marL="285750" marR="95885" lvl="0" indent="-285750" algn="l" defTabSz="914400" rtl="0" eaLnBrk="1" latinLnBrk="0" hangingPunct="1">
                        <a:spcAft>
                          <a:spcPts val="0"/>
                        </a:spcAft>
                        <a:buFont typeface="Arial" panose="020B0604020202020204" pitchFamily="34" charset="0"/>
                        <a:buChar char="•"/>
                        <a:tabLst>
                          <a:tab pos="228600" algn="l"/>
                        </a:tabLst>
                      </a:pPr>
                      <a:r>
                        <a:rPr lang="zh-TW" altLang="en-US" sz="1600" kern="100" dirty="0" smtClean="0">
                          <a:solidFill>
                            <a:schemeClr val="dk1"/>
                          </a:solidFill>
                          <a:effectLst/>
                          <a:latin typeface="微軟正黑體" panose="020B0604030504040204" pitchFamily="34" charset="-120"/>
                          <a:ea typeface="微軟正黑體" panose="020B0604030504040204" pitchFamily="34" charset="-120"/>
                          <a:cs typeface="+mn-cs"/>
                        </a:rPr>
                        <a:t>內地疫情漸趨緩和，對口罩的需求減少；加上不少地方亦陸續復工，口罩的供應亦慢慢增加。</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5787" marR="15787" marT="0" marB="0"/>
                </a:tc>
                <a:extLst>
                  <a:ext uri="{0D108BD9-81ED-4DB2-BD59-A6C34878D82A}">
                    <a16:rowId xmlns:a16="http://schemas.microsoft.com/office/drawing/2014/main" val="10004"/>
                  </a:ext>
                </a:extLst>
              </a:tr>
            </a:tbl>
          </a:graphicData>
        </a:graphic>
      </p:graphicFrame>
      <p:sp>
        <p:nvSpPr>
          <p:cNvPr id="7" name="文字方塊 6"/>
          <p:cNvSpPr txBox="1"/>
          <p:nvPr/>
        </p:nvSpPr>
        <p:spPr>
          <a:xfrm>
            <a:off x="298764" y="932501"/>
            <a:ext cx="8637003" cy="430887"/>
          </a:xfrm>
          <a:prstGeom prst="rect">
            <a:avLst/>
          </a:prstGeom>
          <a:noFill/>
        </p:spPr>
        <p:txBody>
          <a:bodyPr wrap="square" rtlCol="0">
            <a:spAutoFit/>
          </a:bodyPr>
          <a:lstStyle/>
          <a:p>
            <a:r>
              <a:rPr lang="zh-TW" altLang="en-US" sz="2200" dirty="0" smtClean="0">
                <a:ea typeface="細明體_HKSCS-ExtB" panose="02020500000000000000" pitchFamily="18" charset="-120"/>
              </a:rPr>
              <a:t>資料</a:t>
            </a:r>
            <a:r>
              <a:rPr lang="en-US" altLang="zh-TW" sz="2200" dirty="0">
                <a:ea typeface="細明體_HKSCS-ExtB" panose="02020500000000000000" pitchFamily="18" charset="-120"/>
              </a:rPr>
              <a:t>2</a:t>
            </a:r>
            <a:r>
              <a:rPr lang="zh-TW" altLang="en-US" sz="2200" dirty="0" smtClean="0">
                <a:ea typeface="細明體_HKSCS-ExtB" panose="02020500000000000000" pitchFamily="18" charset="-120"/>
              </a:rPr>
              <a:t>：下表列出了在</a:t>
            </a:r>
            <a:r>
              <a:rPr lang="en-US" altLang="zh-TW" sz="2200" dirty="0" smtClean="0">
                <a:ea typeface="細明體_HKSCS-ExtB" panose="02020500000000000000" pitchFamily="18" charset="-120"/>
              </a:rPr>
              <a:t>2020</a:t>
            </a:r>
            <a:r>
              <a:rPr lang="zh-TW" altLang="en-US" sz="2200" dirty="0" smtClean="0">
                <a:ea typeface="細明體_HKSCS-ExtB" panose="02020500000000000000" pitchFamily="18" charset="-120"/>
              </a:rPr>
              <a:t>年</a:t>
            </a:r>
            <a:r>
              <a:rPr lang="en-US" altLang="zh-TW" sz="2200" dirty="0" smtClean="0">
                <a:ea typeface="細明體_HKSCS-ExtB" panose="02020500000000000000" pitchFamily="18" charset="-120"/>
              </a:rPr>
              <a:t>1</a:t>
            </a:r>
            <a:r>
              <a:rPr lang="zh-TW" altLang="en-US" sz="2200" dirty="0" smtClean="0">
                <a:ea typeface="細明體_HKSCS-ExtB" panose="02020500000000000000" pitchFamily="18" charset="-120"/>
              </a:rPr>
              <a:t>月至</a:t>
            </a:r>
            <a:r>
              <a:rPr lang="en-US" altLang="zh-TW" sz="2200" dirty="0" smtClean="0">
                <a:ea typeface="細明體_HKSCS-ExtB" panose="02020500000000000000" pitchFamily="18" charset="-120"/>
              </a:rPr>
              <a:t>3</a:t>
            </a:r>
            <a:r>
              <a:rPr lang="zh-TW" altLang="en-US" sz="2200" dirty="0" smtClean="0">
                <a:ea typeface="細明體_HKSCS-ExtB" panose="02020500000000000000" pitchFamily="18" charset="-120"/>
              </a:rPr>
              <a:t>月與新型</a:t>
            </a:r>
            <a:r>
              <a:rPr lang="zh-TW" altLang="en-US" sz="2200" dirty="0">
                <a:ea typeface="細明體_HKSCS-ExtB" panose="02020500000000000000" pitchFamily="18" charset="-120"/>
              </a:rPr>
              <a:t>冠狀</a:t>
            </a:r>
            <a:r>
              <a:rPr lang="zh-TW" altLang="en-US" sz="2200" dirty="0" smtClean="0">
                <a:ea typeface="細明體_HKSCS-ExtB" panose="02020500000000000000" pitchFamily="18" charset="-120"/>
              </a:rPr>
              <a:t>病毒相關的事件</a:t>
            </a:r>
            <a:endParaRPr lang="zh-HK" altLang="en-US" sz="2200" dirty="0">
              <a:ea typeface="細明體_HKSCS-ExtB" panose="02020500000000000000" pitchFamily="18" charset="-120"/>
            </a:endParaRPr>
          </a:p>
        </p:txBody>
      </p:sp>
    </p:spTree>
    <p:extLst>
      <p:ext uri="{BB962C8B-B14F-4D97-AF65-F5344CB8AC3E}">
        <p14:creationId xmlns:p14="http://schemas.microsoft.com/office/powerpoint/2010/main" val="370576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口罩的供求分析</a:t>
            </a:r>
            <a:endParaRPr lang="zh-HK" altLang="en-US" dirty="0"/>
          </a:p>
        </p:txBody>
      </p:sp>
      <p:sp>
        <p:nvSpPr>
          <p:cNvPr id="3" name="內容版面配置區 2"/>
          <p:cNvSpPr>
            <a:spLocks noGrp="1"/>
          </p:cNvSpPr>
          <p:nvPr>
            <p:ph idx="1"/>
          </p:nvPr>
        </p:nvSpPr>
        <p:spPr>
          <a:xfrm>
            <a:off x="619597" y="1542473"/>
            <a:ext cx="7886700" cy="4344794"/>
          </a:xfrm>
        </p:spPr>
        <p:txBody>
          <a:bodyPr/>
          <a:lstStyle/>
          <a:p>
            <a:r>
              <a:rPr lang="zh-TW" altLang="en-US" sz="2800" dirty="0" smtClean="0"/>
              <a:t>思考題 </a:t>
            </a:r>
            <a:r>
              <a:rPr lang="en-US" altLang="zh-TW" dirty="0" smtClean="0"/>
              <a:t>(1)</a:t>
            </a:r>
            <a:r>
              <a:rPr lang="zh-TW" altLang="en-US" sz="2800" dirty="0" smtClean="0"/>
              <a:t>：</a:t>
            </a:r>
            <a:r>
              <a:rPr lang="zh-TW" altLang="en-US" dirty="0">
                <a:solidFill>
                  <a:schemeClr val="tx2"/>
                </a:solidFill>
              </a:rPr>
              <a:t>試以一供需圖，解釋為何在疫症開始爆發時，口罩價格在短時間內急升數倍</a:t>
            </a:r>
            <a:r>
              <a:rPr lang="en-US" altLang="zh-TW" dirty="0">
                <a:solidFill>
                  <a:schemeClr val="tx2"/>
                </a:solidFill>
              </a:rPr>
              <a:t>? (</a:t>
            </a:r>
            <a:r>
              <a:rPr lang="zh-TW" altLang="en-US" dirty="0">
                <a:solidFill>
                  <a:schemeClr val="tx2"/>
                </a:solidFill>
              </a:rPr>
              <a:t>提示：口罩的供應價格彈性如何</a:t>
            </a:r>
            <a:r>
              <a:rPr lang="en-US" altLang="zh-TW" dirty="0">
                <a:solidFill>
                  <a:schemeClr val="tx2"/>
                </a:solidFill>
              </a:rPr>
              <a:t>?)</a:t>
            </a:r>
          </a:p>
          <a:p>
            <a:pPr marL="0" indent="0">
              <a:buNone/>
            </a:pP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37</a:t>
            </a:fld>
            <a:endParaRPr lang="en-US" dirty="0"/>
          </a:p>
        </p:txBody>
      </p:sp>
      <p:pic>
        <p:nvPicPr>
          <p:cNvPr id="5123" name="Picture 3" descr="C:\Users\user\AppData\Local\Microsoft\Windows\INetCache\IE\IJPS376J\Traffic-Building-Strategies-10-Ways-to-Get-Other-People-to-Send-You-Free-Traff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345" y="3208698"/>
            <a:ext cx="2241487" cy="224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4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口罩的供求分析</a:t>
            </a:r>
            <a:endParaRPr lang="zh-HK" altLang="en-US" dirty="0"/>
          </a:p>
        </p:txBody>
      </p:sp>
      <p:sp>
        <p:nvSpPr>
          <p:cNvPr id="3" name="內容版面配置區 2"/>
          <p:cNvSpPr>
            <a:spLocks noGrp="1"/>
          </p:cNvSpPr>
          <p:nvPr>
            <p:ph idx="1"/>
          </p:nvPr>
        </p:nvSpPr>
        <p:spPr>
          <a:xfrm>
            <a:off x="642796" y="843252"/>
            <a:ext cx="8012317" cy="2380239"/>
          </a:xfrm>
        </p:spPr>
        <p:txBody>
          <a:bodyPr/>
          <a:lstStyle/>
          <a:p>
            <a:r>
              <a:rPr lang="zh-TW" altLang="en-US" sz="2600" dirty="0" smtClean="0"/>
              <a:t>答案</a:t>
            </a:r>
            <a:endParaRPr lang="en-US" altLang="zh-TW" sz="2600" dirty="0"/>
          </a:p>
          <a:p>
            <a:pPr marL="0" indent="0">
              <a:buNone/>
            </a:pPr>
            <a:r>
              <a:rPr lang="zh-TW" altLang="en-US" sz="2600" i="1" dirty="0">
                <a:solidFill>
                  <a:schemeClr val="accent5">
                    <a:lumMod val="50000"/>
                  </a:schemeClr>
                </a:solidFill>
              </a:rPr>
              <a:t>根據資料</a:t>
            </a:r>
            <a:r>
              <a:rPr lang="en-US" altLang="zh-TW" sz="2600" i="1" dirty="0">
                <a:solidFill>
                  <a:schemeClr val="accent5">
                    <a:lumMod val="50000"/>
                  </a:schemeClr>
                </a:solidFill>
              </a:rPr>
              <a:t>2</a:t>
            </a:r>
            <a:r>
              <a:rPr lang="zh-TW" altLang="en-US" sz="2600" i="1" dirty="0">
                <a:solidFill>
                  <a:schemeClr val="accent5">
                    <a:lumMod val="50000"/>
                  </a:schemeClr>
                </a:solidFill>
              </a:rPr>
              <a:t> ，在疫情初期，市民對口罩的需求急劇增加，然而，由於內地生產的口罩貨源短缺（內地佔全球口罩供應一個較大的份額），加上口罩難以短時間內在本地投產，口罩的供應價格彈性甚低，因此如資料</a:t>
            </a:r>
            <a:r>
              <a:rPr lang="en-US" altLang="zh-TW" sz="2600" i="1" dirty="0">
                <a:solidFill>
                  <a:schemeClr val="accent5">
                    <a:lumMod val="50000"/>
                  </a:schemeClr>
                </a:solidFill>
              </a:rPr>
              <a:t>1</a:t>
            </a:r>
            <a:r>
              <a:rPr lang="zh-TW" altLang="en-US" sz="2600" i="1" dirty="0">
                <a:solidFill>
                  <a:schemeClr val="accent5">
                    <a:lumMod val="50000"/>
                  </a:schemeClr>
                </a:solidFill>
              </a:rPr>
              <a:t>顯示，在疫情初期口罩價格大幅上升。</a:t>
            </a:r>
            <a:endParaRPr lang="en-US" altLang="zh-TW" sz="2600" i="1" dirty="0">
              <a:solidFill>
                <a:schemeClr val="accent5">
                  <a:lumMod val="50000"/>
                </a:schemeClr>
              </a:solidFill>
            </a:endParaRPr>
          </a:p>
          <a:p>
            <a:pPr marL="0" indent="0">
              <a:buNone/>
            </a:pPr>
            <a:endParaRPr lang="en-US" altLang="zh-TW" sz="2600" dirty="0"/>
          </a:p>
          <a:p>
            <a:pPr marL="0" indent="0">
              <a:buNone/>
            </a:pPr>
            <a:endParaRPr lang="zh-HK" altLang="en-US" sz="2600"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38</a:t>
            </a:fld>
            <a:endParaRPr lang="en-US" dirty="0"/>
          </a:p>
        </p:txBody>
      </p:sp>
      <p:pic>
        <p:nvPicPr>
          <p:cNvPr id="51" name="圖片 50"/>
          <p:cNvPicPr>
            <a:picLocks noChangeAspect="1"/>
          </p:cNvPicPr>
          <p:nvPr/>
        </p:nvPicPr>
        <p:blipFill>
          <a:blip r:embed="rId2"/>
          <a:stretch>
            <a:fillRect/>
          </a:stretch>
        </p:blipFill>
        <p:spPr>
          <a:xfrm>
            <a:off x="2712968" y="3241719"/>
            <a:ext cx="4334377" cy="3363854"/>
          </a:xfrm>
          <a:prstGeom prst="rect">
            <a:avLst/>
          </a:prstGeom>
        </p:spPr>
      </p:pic>
      <p:sp>
        <p:nvSpPr>
          <p:cNvPr id="55" name="文字方塊 54"/>
          <p:cNvSpPr txBox="1"/>
          <p:nvPr/>
        </p:nvSpPr>
        <p:spPr>
          <a:xfrm>
            <a:off x="3612682" y="3342887"/>
            <a:ext cx="1156636" cy="369332"/>
          </a:xfrm>
          <a:prstGeom prst="rect">
            <a:avLst/>
          </a:prstGeom>
          <a:noFill/>
        </p:spPr>
        <p:txBody>
          <a:bodyPr wrap="square" rtlCol="0">
            <a:spAutoFit/>
          </a:bodyPr>
          <a:lstStyle/>
          <a:p>
            <a:r>
              <a:rPr lang="zh-TW" altLang="en-US" u="sng" dirty="0" smtClean="0"/>
              <a:t>口罩市場</a:t>
            </a:r>
            <a:endParaRPr lang="zh-HK" altLang="en-US" u="sng" dirty="0"/>
          </a:p>
        </p:txBody>
      </p:sp>
    </p:spTree>
    <p:extLst>
      <p:ext uri="{BB962C8B-B14F-4D97-AF65-F5344CB8AC3E}">
        <p14:creationId xmlns:p14="http://schemas.microsoft.com/office/powerpoint/2010/main" val="15008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口罩的供求分析</a:t>
            </a:r>
            <a:endParaRPr lang="zh-HK" altLang="en-US" dirty="0"/>
          </a:p>
        </p:txBody>
      </p:sp>
      <p:sp>
        <p:nvSpPr>
          <p:cNvPr id="3" name="內容版面配置區 2"/>
          <p:cNvSpPr>
            <a:spLocks noGrp="1"/>
          </p:cNvSpPr>
          <p:nvPr>
            <p:ph idx="1"/>
          </p:nvPr>
        </p:nvSpPr>
        <p:spPr>
          <a:xfrm>
            <a:off x="619597" y="1535929"/>
            <a:ext cx="7886700" cy="4351338"/>
          </a:xfrm>
        </p:spPr>
        <p:txBody>
          <a:bodyPr/>
          <a:lstStyle/>
          <a:p>
            <a:r>
              <a:rPr lang="zh-TW" altLang="en-US" sz="2800" dirty="0" smtClean="0"/>
              <a:t>思考題</a:t>
            </a:r>
            <a:r>
              <a:rPr lang="en-US" altLang="zh-TW" sz="2800" dirty="0" smtClean="0"/>
              <a:t>(2)</a:t>
            </a:r>
            <a:r>
              <a:rPr lang="zh-TW" altLang="en-US" dirty="0" smtClean="0"/>
              <a:t>：試</a:t>
            </a:r>
            <a:r>
              <a:rPr lang="zh-TW" altLang="en-US" sz="2800" dirty="0" smtClean="0"/>
              <a:t>以一供需圖，解釋</a:t>
            </a:r>
            <a:r>
              <a:rPr lang="zh-TW" altLang="en-US" dirty="0"/>
              <a:t>為何</a:t>
            </a:r>
            <a:r>
              <a:rPr lang="zh-TW" altLang="en-US" sz="2800" dirty="0" smtClean="0"/>
              <a:t>口罩價格在二月之後有下調趨勢。</a:t>
            </a:r>
            <a:endParaRPr lang="en-US" altLang="zh-TW" dirty="0"/>
          </a:p>
          <a:p>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39</a:t>
            </a:fld>
            <a:endParaRPr 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70957">
            <a:off x="4572603" y="2848560"/>
            <a:ext cx="3339905" cy="2922418"/>
          </a:xfrm>
          <a:prstGeom prst="rect">
            <a:avLst/>
          </a:prstGeom>
        </p:spPr>
      </p:pic>
    </p:spTree>
    <p:extLst>
      <p:ext uri="{BB962C8B-B14F-4D97-AF65-F5344CB8AC3E}">
        <p14:creationId xmlns:p14="http://schemas.microsoft.com/office/powerpoint/2010/main" val="149773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0560" y="0"/>
            <a:ext cx="7886700" cy="1325563"/>
          </a:xfrm>
        </p:spPr>
        <p:txBody>
          <a:bodyPr/>
          <a:lstStyle/>
          <a:p>
            <a:pPr algn="ctr"/>
            <a:r>
              <a:rPr lang="zh-TW" altLang="en-US" dirty="0" smtClean="0"/>
              <a:t>疫情對香港經濟有何影響？</a:t>
            </a:r>
            <a:endParaRPr lang="zh-HK"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77807340"/>
              </p:ext>
            </p:extLst>
          </p:nvPr>
        </p:nvGraphicFramePr>
        <p:xfrm>
          <a:off x="985741" y="2230166"/>
          <a:ext cx="6926987" cy="417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0"/>
          </p:nvPr>
        </p:nvSpPr>
        <p:spPr/>
        <p:txBody>
          <a:bodyPr/>
          <a:lstStyle/>
          <a:p>
            <a:fld id="{D57F1E4F-1CFF-5643-939E-217C01CDF565}" type="slidenum">
              <a:rPr lang="en-US" smtClean="0"/>
              <a:pPr/>
              <a:t>4</a:t>
            </a:fld>
            <a:endParaRPr lang="en-US" dirty="0"/>
          </a:p>
        </p:txBody>
      </p:sp>
      <p:sp>
        <p:nvSpPr>
          <p:cNvPr id="5" name="矩形 4"/>
          <p:cNvSpPr/>
          <p:nvPr/>
        </p:nvSpPr>
        <p:spPr>
          <a:xfrm>
            <a:off x="489093" y="1142966"/>
            <a:ext cx="8049635" cy="1107996"/>
          </a:xfrm>
          <a:prstGeom prst="rect">
            <a:avLst/>
          </a:prstGeom>
        </p:spPr>
        <p:txBody>
          <a:bodyPr wrap="square">
            <a:spAutoFit/>
          </a:bodyPr>
          <a:lstStyle/>
          <a:p>
            <a:pPr marL="342900" indent="-342900">
              <a:lnSpc>
                <a:spcPct val="150000"/>
              </a:lnSpc>
              <a:buFont typeface="Wingdings" panose="05000000000000000000" pitchFamily="2" charset="2"/>
              <a:buChar char="Ø"/>
            </a:pPr>
            <a:r>
              <a:rPr lang="zh-TW" altLang="en-US" sz="2200" dirty="0"/>
              <a:t>要探討這問題，</a:t>
            </a:r>
            <a:r>
              <a:rPr lang="zh-TW" altLang="en-US" sz="2200" dirty="0" smtClean="0"/>
              <a:t>我們可</a:t>
            </a:r>
            <a:r>
              <a:rPr lang="zh-TW" altLang="en-US" sz="2200" dirty="0"/>
              <a:t>逐</a:t>
            </a:r>
            <a:r>
              <a:rPr lang="zh-TW" altLang="en-US" sz="2200" dirty="0" smtClean="0"/>
              <a:t>步拆解；先透過</a:t>
            </a:r>
            <a:r>
              <a:rPr lang="zh-TW" altLang="en-US" sz="2200" dirty="0"/>
              <a:t>檢視相關的數據</a:t>
            </a:r>
            <a:r>
              <a:rPr lang="zh-TW" altLang="en-US" sz="2200" dirty="0" smtClean="0"/>
              <a:t>認清背景，然後再進行分析：</a:t>
            </a:r>
            <a:endParaRPr lang="en-US" altLang="zh-TW" sz="2200" dirty="0"/>
          </a:p>
        </p:txBody>
      </p:sp>
    </p:spTree>
    <p:extLst>
      <p:ext uri="{BB962C8B-B14F-4D97-AF65-F5344CB8AC3E}">
        <p14:creationId xmlns:p14="http://schemas.microsoft.com/office/powerpoint/2010/main" val="92408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口罩的供求分析</a:t>
            </a:r>
            <a:endParaRPr lang="zh-HK" altLang="en-US" dirty="0"/>
          </a:p>
        </p:txBody>
      </p:sp>
      <p:sp>
        <p:nvSpPr>
          <p:cNvPr id="3" name="內容版面配置區 2"/>
          <p:cNvSpPr>
            <a:spLocks noGrp="1"/>
          </p:cNvSpPr>
          <p:nvPr>
            <p:ph idx="1"/>
          </p:nvPr>
        </p:nvSpPr>
        <p:spPr>
          <a:xfrm>
            <a:off x="642796" y="843252"/>
            <a:ext cx="8157172" cy="2350963"/>
          </a:xfrm>
        </p:spPr>
        <p:txBody>
          <a:bodyPr/>
          <a:lstStyle/>
          <a:p>
            <a:r>
              <a:rPr lang="zh-TW" altLang="en-US" sz="2600" dirty="0" smtClean="0"/>
              <a:t>答案</a:t>
            </a:r>
            <a:endParaRPr lang="en-US" altLang="zh-TW" sz="2600" dirty="0"/>
          </a:p>
          <a:p>
            <a:pPr marL="0" indent="0">
              <a:buNone/>
            </a:pPr>
            <a:r>
              <a:rPr lang="zh-TW" altLang="en-US" sz="2600" i="1" dirty="0" smtClean="0">
                <a:solidFill>
                  <a:schemeClr val="accent5">
                    <a:lumMod val="50000"/>
                  </a:schemeClr>
                </a:solidFill>
              </a:rPr>
              <a:t>根據資料</a:t>
            </a:r>
            <a:r>
              <a:rPr lang="en-US" altLang="zh-TW" sz="2600" i="1" dirty="0" smtClean="0">
                <a:solidFill>
                  <a:schemeClr val="accent5">
                    <a:lumMod val="50000"/>
                  </a:schemeClr>
                </a:solidFill>
              </a:rPr>
              <a:t>2</a:t>
            </a:r>
            <a:r>
              <a:rPr lang="zh-TW" altLang="en-US" sz="2600" i="1" dirty="0" smtClean="0">
                <a:solidFill>
                  <a:schemeClr val="accent5">
                    <a:lumMod val="50000"/>
                  </a:schemeClr>
                </a:solidFill>
              </a:rPr>
              <a:t>，二月中開始市場上來自不同地區的口罩供應增加了，再加上有多間本地口罩生產商陸續投入生產，以及內地逐漸恢復口罩生產，令市場上口罩供應增加。因此如資料</a:t>
            </a:r>
            <a:r>
              <a:rPr lang="en-US" altLang="zh-TW" sz="2600" i="1" dirty="0" smtClean="0">
                <a:solidFill>
                  <a:schemeClr val="accent5">
                    <a:lumMod val="50000"/>
                  </a:schemeClr>
                </a:solidFill>
              </a:rPr>
              <a:t>1</a:t>
            </a:r>
            <a:r>
              <a:rPr lang="zh-TW" altLang="en-US" sz="2600" i="1" dirty="0" smtClean="0">
                <a:solidFill>
                  <a:schemeClr val="accent5">
                    <a:lumMod val="50000"/>
                  </a:schemeClr>
                </a:solidFill>
              </a:rPr>
              <a:t>顯示，口罩價格在二月後開始下降。</a:t>
            </a:r>
            <a:endParaRPr lang="en-US" altLang="zh-TW" sz="2600" i="1" dirty="0">
              <a:solidFill>
                <a:schemeClr val="accent5">
                  <a:lumMod val="50000"/>
                </a:schemeClr>
              </a:solidFill>
            </a:endParaRPr>
          </a:p>
          <a:p>
            <a:pPr marL="0" indent="0">
              <a:buNone/>
            </a:pPr>
            <a:endParaRPr lang="en-US" altLang="zh-TW" sz="2600" dirty="0"/>
          </a:p>
          <a:p>
            <a:pPr marL="0" indent="0">
              <a:buNone/>
            </a:pPr>
            <a:endParaRPr lang="zh-HK" altLang="en-US" sz="2600"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40</a:t>
            </a:fld>
            <a:endParaRPr lang="en-US" dirty="0"/>
          </a:p>
        </p:txBody>
      </p:sp>
      <p:sp>
        <p:nvSpPr>
          <p:cNvPr id="55" name="文字方塊 54"/>
          <p:cNvSpPr txBox="1"/>
          <p:nvPr/>
        </p:nvSpPr>
        <p:spPr>
          <a:xfrm>
            <a:off x="3872564" y="3010378"/>
            <a:ext cx="1156636" cy="369332"/>
          </a:xfrm>
          <a:prstGeom prst="rect">
            <a:avLst/>
          </a:prstGeom>
          <a:noFill/>
        </p:spPr>
        <p:txBody>
          <a:bodyPr wrap="square" rtlCol="0">
            <a:spAutoFit/>
          </a:bodyPr>
          <a:lstStyle/>
          <a:p>
            <a:r>
              <a:rPr lang="zh-TW" altLang="en-US" u="sng" dirty="0" smtClean="0"/>
              <a:t>口罩市場</a:t>
            </a:r>
            <a:endParaRPr lang="zh-HK" altLang="en-US" u="sng" dirty="0"/>
          </a:p>
        </p:txBody>
      </p:sp>
      <p:pic>
        <p:nvPicPr>
          <p:cNvPr id="5" name="圖片 4"/>
          <p:cNvPicPr>
            <a:picLocks noChangeAspect="1"/>
          </p:cNvPicPr>
          <p:nvPr/>
        </p:nvPicPr>
        <p:blipFill>
          <a:blip r:embed="rId2"/>
          <a:stretch>
            <a:fillRect/>
          </a:stretch>
        </p:blipFill>
        <p:spPr>
          <a:xfrm>
            <a:off x="2609933" y="3426731"/>
            <a:ext cx="4078042" cy="3209813"/>
          </a:xfrm>
          <a:prstGeom prst="rect">
            <a:avLst/>
          </a:prstGeom>
        </p:spPr>
      </p:pic>
    </p:spTree>
    <p:extLst>
      <p:ext uri="{BB962C8B-B14F-4D97-AF65-F5344CB8AC3E}">
        <p14:creationId xmlns:p14="http://schemas.microsoft.com/office/powerpoint/2010/main" val="242174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0"/>
          </p:nvPr>
        </p:nvSpPr>
        <p:spPr/>
        <p:txBody>
          <a:bodyPr/>
          <a:lstStyle/>
          <a:p>
            <a:fld id="{D57F1E4F-1CFF-5643-939E-217C01CDF565}" type="slidenum">
              <a:rPr lang="en-US" smtClean="0"/>
              <a:pPr/>
              <a:t>41</a:t>
            </a:fld>
            <a:endParaRPr lang="en-US" dirty="0"/>
          </a:p>
        </p:txBody>
      </p:sp>
      <p:sp>
        <p:nvSpPr>
          <p:cNvPr id="4" name="矩形 3"/>
          <p:cNvSpPr/>
          <p:nvPr/>
        </p:nvSpPr>
        <p:spPr>
          <a:xfrm>
            <a:off x="682940" y="3378070"/>
            <a:ext cx="7886700" cy="879151"/>
          </a:xfrm>
          <a:prstGeom prst="rect">
            <a:avLst/>
          </a:prstGeom>
          <a:solidFill>
            <a:srgbClr val="FFFF99"/>
          </a:solidFill>
          <a:ln>
            <a:solidFill>
              <a:srgbClr val="00B050"/>
            </a:solidFill>
          </a:ln>
        </p:spPr>
        <p:txBody>
          <a:bodyPr wrap="square">
            <a:spAutoFit/>
          </a:bodyPr>
          <a:lstStyle/>
          <a:p>
            <a:pPr>
              <a:lnSpc>
                <a:spcPct val="150000"/>
              </a:lnSpc>
            </a:pPr>
            <a:r>
              <a:rPr lang="zh-TW" altLang="en-US" dirty="0"/>
              <a:t>資料</a:t>
            </a:r>
            <a:r>
              <a:rPr lang="en-US" altLang="zh-TW" dirty="0" smtClean="0"/>
              <a:t>(2)--</a:t>
            </a:r>
            <a:r>
              <a:rPr lang="zh-TW" altLang="en-US" dirty="0" smtClean="0"/>
              <a:t>因為香港口罩短缺問題，政府</a:t>
            </a:r>
            <a:r>
              <a:rPr lang="zh-TW" altLang="en-US" dirty="0"/>
              <a:t>向立法會財委會申請</a:t>
            </a:r>
            <a:r>
              <a:rPr lang="en-US" altLang="zh-TW" dirty="0"/>
              <a:t>300</a:t>
            </a:r>
            <a:r>
              <a:rPr lang="zh-TW" altLang="en-US" dirty="0"/>
              <a:t>億元「防疫抗疫基金」撥款，</a:t>
            </a:r>
            <a:r>
              <a:rPr lang="zh-TW" altLang="en-US" dirty="0" smtClean="0"/>
              <a:t>其中預</a:t>
            </a:r>
            <a:r>
              <a:rPr lang="zh-TW" altLang="en-US" dirty="0"/>
              <a:t>留</a:t>
            </a:r>
            <a:r>
              <a:rPr lang="en-US" altLang="zh-TW" dirty="0"/>
              <a:t>15</a:t>
            </a:r>
            <a:r>
              <a:rPr lang="zh-TW" altLang="en-US" dirty="0"/>
              <a:t>億支援本地口罩生產</a:t>
            </a:r>
            <a:r>
              <a:rPr lang="zh-TW" altLang="en-US" dirty="0" smtClean="0"/>
              <a:t>。</a:t>
            </a:r>
            <a:r>
              <a:rPr lang="en-US" altLang="zh-TW" dirty="0" smtClean="0"/>
              <a:t>(2020</a:t>
            </a:r>
            <a:r>
              <a:rPr lang="zh-TW" altLang="en-US" dirty="0" smtClean="0"/>
              <a:t>年</a:t>
            </a:r>
            <a:r>
              <a:rPr lang="en-US" altLang="zh-TW" dirty="0" smtClean="0"/>
              <a:t>2</a:t>
            </a:r>
            <a:r>
              <a:rPr lang="zh-TW" altLang="en-US" dirty="0" smtClean="0"/>
              <a:t>月</a:t>
            </a:r>
            <a:r>
              <a:rPr lang="en-US" altLang="zh-TW" dirty="0" smtClean="0"/>
              <a:t>26</a:t>
            </a:r>
            <a:r>
              <a:rPr lang="zh-TW" altLang="en-US" dirty="0" smtClean="0"/>
              <a:t>日</a:t>
            </a:r>
            <a:r>
              <a:rPr lang="en-US" altLang="zh-TW" dirty="0"/>
              <a:t>)</a:t>
            </a:r>
            <a:endParaRPr lang="zh-HK" altLang="en-US" dirty="0"/>
          </a:p>
        </p:txBody>
      </p:sp>
      <p:sp>
        <p:nvSpPr>
          <p:cNvPr id="6" name="矩形 5"/>
          <p:cNvSpPr/>
          <p:nvPr/>
        </p:nvSpPr>
        <p:spPr>
          <a:xfrm>
            <a:off x="688397" y="4467732"/>
            <a:ext cx="7886700" cy="1754326"/>
          </a:xfrm>
          <a:prstGeom prst="rect">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zh-TW" altLang="en-US" dirty="0"/>
              <a:t>資料</a:t>
            </a:r>
            <a:r>
              <a:rPr lang="en-US" altLang="zh-TW" dirty="0" smtClean="0"/>
              <a:t>(3)--</a:t>
            </a:r>
            <a:r>
              <a:rPr lang="zh-TW" altLang="en-US" dirty="0" smtClean="0"/>
              <a:t>商務</a:t>
            </a:r>
            <a:r>
              <a:rPr lang="zh-TW" altLang="en-US" dirty="0"/>
              <a:t>及經濟發展局公布已批出</a:t>
            </a:r>
            <a:r>
              <a:rPr lang="en-US" altLang="zh-TW" dirty="0"/>
              <a:t>5</a:t>
            </a:r>
            <a:r>
              <a:rPr lang="zh-TW" altLang="en-US" dirty="0"/>
              <a:t>宗在本地口罩生產資助計劃下的申請，有</a:t>
            </a:r>
            <a:r>
              <a:rPr lang="en-US" altLang="zh-TW" dirty="0"/>
              <a:t>6</a:t>
            </a:r>
            <a:r>
              <a:rPr lang="zh-TW" altLang="en-US" dirty="0"/>
              <a:t>條生產線，涉及的資助額最高可達到</a:t>
            </a:r>
            <a:r>
              <a:rPr lang="en-US" altLang="zh-TW" dirty="0"/>
              <a:t>1250</a:t>
            </a:r>
            <a:r>
              <a:rPr lang="zh-TW" altLang="en-US" dirty="0"/>
              <a:t>萬元，預計可以在</a:t>
            </a:r>
            <a:r>
              <a:rPr lang="en-US" altLang="zh-TW" dirty="0"/>
              <a:t>4</a:t>
            </a:r>
            <a:r>
              <a:rPr lang="zh-TW" altLang="en-US" dirty="0"/>
              <a:t>及</a:t>
            </a:r>
            <a:r>
              <a:rPr lang="en-US" altLang="zh-TW" dirty="0"/>
              <a:t>5</a:t>
            </a:r>
            <a:r>
              <a:rPr lang="zh-TW" altLang="en-US" dirty="0"/>
              <a:t>月</a:t>
            </a:r>
            <a:r>
              <a:rPr lang="zh-TW" altLang="en-US" dirty="0" smtClean="0"/>
              <a:t>起投產</a:t>
            </a:r>
            <a:r>
              <a:rPr lang="zh-TW" altLang="en-US" dirty="0"/>
              <a:t>，合共每月平均能生產</a:t>
            </a:r>
            <a:r>
              <a:rPr lang="en-US" altLang="zh-TW" dirty="0"/>
              <a:t>1000</a:t>
            </a:r>
            <a:r>
              <a:rPr lang="zh-TW" altLang="en-US" dirty="0"/>
              <a:t>萬個口罩供政府使用，其中</a:t>
            </a:r>
            <a:r>
              <a:rPr lang="en-US" altLang="zh-TW" dirty="0"/>
              <a:t>1</a:t>
            </a:r>
            <a:r>
              <a:rPr lang="zh-TW" altLang="en-US" dirty="0"/>
              <a:t>條生產線每月平均生產 </a:t>
            </a:r>
            <a:r>
              <a:rPr lang="en-US" altLang="zh-TW" dirty="0"/>
              <a:t>2</a:t>
            </a:r>
            <a:r>
              <a:rPr lang="zh-TW" altLang="en-US" dirty="0"/>
              <a:t>萬個口罩供應本地市場</a:t>
            </a:r>
            <a:r>
              <a:rPr lang="zh-TW" altLang="en-US" dirty="0" smtClean="0"/>
              <a:t>。</a:t>
            </a:r>
            <a:r>
              <a:rPr lang="en-US" altLang="zh-TW" dirty="0" smtClean="0"/>
              <a:t>(2020</a:t>
            </a:r>
            <a:r>
              <a:rPr lang="zh-TW" altLang="en-US" dirty="0" smtClean="0"/>
              <a:t>年</a:t>
            </a:r>
            <a:r>
              <a:rPr lang="en-US" altLang="zh-TW" dirty="0" smtClean="0"/>
              <a:t>3</a:t>
            </a:r>
            <a:r>
              <a:rPr lang="zh-TW" altLang="en-US" dirty="0" smtClean="0"/>
              <a:t>月</a:t>
            </a:r>
            <a:r>
              <a:rPr lang="en-US" altLang="zh-TW" dirty="0" smtClean="0"/>
              <a:t>27</a:t>
            </a:r>
            <a:r>
              <a:rPr lang="zh-TW" altLang="en-US" dirty="0" smtClean="0"/>
              <a:t>日</a:t>
            </a:r>
            <a:r>
              <a:rPr lang="en-US" altLang="zh-TW" dirty="0" smtClean="0"/>
              <a:t>)</a:t>
            </a:r>
            <a:endParaRPr lang="zh-HK" altLang="en-US" dirty="0"/>
          </a:p>
        </p:txBody>
      </p:sp>
      <p:sp>
        <p:nvSpPr>
          <p:cNvPr id="7" name="矩形 6"/>
          <p:cNvSpPr/>
          <p:nvPr/>
        </p:nvSpPr>
        <p:spPr>
          <a:xfrm>
            <a:off x="688397" y="1477560"/>
            <a:ext cx="7886700" cy="1710148"/>
          </a:xfrm>
          <a:prstGeom prst="rect">
            <a:avLst/>
          </a:prstGeom>
          <a:solidFill>
            <a:srgbClr val="DAFEF0"/>
          </a:solidFill>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zh-TW" altLang="en-US" dirty="0" smtClean="0"/>
              <a:t>資料</a:t>
            </a:r>
            <a:r>
              <a:rPr lang="en-US" altLang="zh-TW" dirty="0" smtClean="0"/>
              <a:t>(1)-- </a:t>
            </a:r>
            <a:r>
              <a:rPr lang="zh-TW" altLang="en-US" dirty="0" smtClean="0"/>
              <a:t>數名本地口罩生產商表示，眼見口罩短缺問題為香港市民造成很大不便，而市場上入口的外地口罩價格高企，不是一般小市民能負擔得來。故決定發揮同舟共濟精神，積極尋找原材料、機器及廠房，</a:t>
            </a:r>
            <a:r>
              <a:rPr lang="zh-TW" altLang="en-US" dirty="0"/>
              <a:t>目標製造質素</a:t>
            </a:r>
            <a:r>
              <a:rPr lang="zh-TW" altLang="en-US" dirty="0" smtClean="0"/>
              <a:t>好的口罩。</a:t>
            </a:r>
            <a:r>
              <a:rPr lang="en-US" altLang="zh-TW" dirty="0" smtClean="0"/>
              <a:t>(2020</a:t>
            </a:r>
            <a:r>
              <a:rPr lang="zh-TW" altLang="en-US" dirty="0" smtClean="0"/>
              <a:t>年</a:t>
            </a:r>
            <a:r>
              <a:rPr lang="en-US" altLang="zh-TW" dirty="0" smtClean="0"/>
              <a:t>2</a:t>
            </a:r>
            <a:r>
              <a:rPr lang="zh-TW" altLang="en-US" dirty="0" smtClean="0"/>
              <a:t>月</a:t>
            </a:r>
            <a:r>
              <a:rPr lang="en-US" altLang="zh-TW" dirty="0" smtClean="0"/>
              <a:t>8</a:t>
            </a:r>
            <a:r>
              <a:rPr lang="zh-TW" altLang="en-US" dirty="0" smtClean="0"/>
              <a:t>日</a:t>
            </a:r>
            <a:r>
              <a:rPr lang="en-US" altLang="zh-TW" dirty="0" smtClean="0"/>
              <a:t>)</a:t>
            </a:r>
            <a:endParaRPr lang="zh-HK" altLang="en-US" dirty="0"/>
          </a:p>
        </p:txBody>
      </p:sp>
      <p:sp>
        <p:nvSpPr>
          <p:cNvPr id="8" name="文字方塊 7"/>
          <p:cNvSpPr txBox="1"/>
          <p:nvPr/>
        </p:nvSpPr>
        <p:spPr>
          <a:xfrm>
            <a:off x="721014" y="1035690"/>
            <a:ext cx="5873750" cy="369332"/>
          </a:xfrm>
          <a:prstGeom prst="rect">
            <a:avLst/>
          </a:prstGeom>
          <a:noFill/>
        </p:spPr>
        <p:txBody>
          <a:bodyPr wrap="square" rtlCol="0">
            <a:spAutoFit/>
          </a:bodyPr>
          <a:lstStyle/>
          <a:p>
            <a:r>
              <a:rPr lang="zh-TW" altLang="en-US" dirty="0" smtClean="0"/>
              <a:t>參考以下三則綜合新聞報導，回答之後思考問題</a:t>
            </a:r>
            <a:endParaRPr lang="zh-HK" altLang="en-US" dirty="0"/>
          </a:p>
        </p:txBody>
      </p:sp>
      <p:sp>
        <p:nvSpPr>
          <p:cNvPr id="11" name="標題 1"/>
          <p:cNvSpPr>
            <a:spLocks noGrp="1"/>
          </p:cNvSpPr>
          <p:nvPr>
            <p:ph type="title"/>
          </p:nvPr>
        </p:nvSpPr>
        <p:spPr>
          <a:xfrm>
            <a:off x="990600" y="447675"/>
            <a:ext cx="7086600" cy="487363"/>
          </a:xfrm>
        </p:spPr>
        <p:txBody>
          <a:bodyPr/>
          <a:lstStyle/>
          <a:p>
            <a:r>
              <a:rPr lang="zh-TW" altLang="en-US" dirty="0"/>
              <a:t>疫症中的界</a:t>
            </a:r>
            <a:r>
              <a:rPr lang="zh-TW" altLang="en-US" dirty="0" smtClean="0"/>
              <a:t>外效應</a:t>
            </a:r>
            <a:endParaRPr lang="zh-HK" altLang="en-US" dirty="0"/>
          </a:p>
        </p:txBody>
      </p:sp>
    </p:spTree>
    <p:extLst>
      <p:ext uri="{BB962C8B-B14F-4D97-AF65-F5344CB8AC3E}">
        <p14:creationId xmlns:p14="http://schemas.microsoft.com/office/powerpoint/2010/main" val="99719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疫症中的界</a:t>
            </a:r>
            <a:r>
              <a:rPr lang="zh-TW" altLang="en-US" dirty="0" smtClean="0"/>
              <a:t>外效應</a:t>
            </a: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592" y="2465717"/>
            <a:ext cx="1780804" cy="381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690" y="3028463"/>
            <a:ext cx="5369837" cy="220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內容版面配置區 2"/>
          <p:cNvSpPr txBox="1">
            <a:spLocks/>
          </p:cNvSpPr>
          <p:nvPr/>
        </p:nvSpPr>
        <p:spPr bwMode="gray">
          <a:xfrm>
            <a:off x="798827" y="1270228"/>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r>
              <a:rPr lang="zh-TW" altLang="en-US" dirty="0" smtClean="0"/>
              <a:t>思考</a:t>
            </a:r>
            <a:r>
              <a:rPr lang="zh-TW" altLang="en-US" dirty="0"/>
              <a:t>問題</a:t>
            </a:r>
            <a:r>
              <a:rPr lang="zh-TW" altLang="en-US" dirty="0" smtClean="0"/>
              <a:t>：試</a:t>
            </a:r>
            <a:r>
              <a:rPr lang="zh-TW" altLang="en-US" dirty="0"/>
              <a:t>以界外效應的角度分析政府資助本地口罩生產的理據。</a:t>
            </a:r>
            <a:endParaRPr lang="en-US" altLang="zh-TW" dirty="0"/>
          </a:p>
          <a:p>
            <a:pPr defTabSz="914400"/>
            <a:endParaRPr lang="en-US" altLang="zh-TW" kern="0" dirty="0" smtClean="0"/>
          </a:p>
          <a:p>
            <a:pPr defTabSz="914400"/>
            <a:endParaRPr lang="en-US" altLang="zh-TW" kern="0" dirty="0" smtClean="0"/>
          </a:p>
          <a:p>
            <a:pPr defTabSz="914400"/>
            <a:endParaRPr lang="zh-HK" altLang="en-US" kern="0" dirty="0"/>
          </a:p>
        </p:txBody>
      </p:sp>
    </p:spTree>
    <p:extLst>
      <p:ext uri="{BB962C8B-B14F-4D97-AF65-F5344CB8AC3E}">
        <p14:creationId xmlns:p14="http://schemas.microsoft.com/office/powerpoint/2010/main" val="368723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疫症中的界</a:t>
            </a:r>
            <a:r>
              <a:rPr lang="zh-TW" altLang="en-US" dirty="0" smtClean="0"/>
              <a:t>外效應</a:t>
            </a:r>
            <a:endParaRPr lang="zh-HK" altLang="en-US" dirty="0"/>
          </a:p>
        </p:txBody>
      </p:sp>
      <p:sp>
        <p:nvSpPr>
          <p:cNvPr id="3" name="內容版面配置區 2"/>
          <p:cNvSpPr>
            <a:spLocks noGrp="1"/>
          </p:cNvSpPr>
          <p:nvPr>
            <p:ph idx="1"/>
          </p:nvPr>
        </p:nvSpPr>
        <p:spPr>
          <a:xfrm>
            <a:off x="365295" y="935038"/>
            <a:ext cx="8191500" cy="5291883"/>
          </a:xfrm>
        </p:spPr>
        <p:txBody>
          <a:bodyPr/>
          <a:lstStyle/>
          <a:p>
            <a:pPr marL="0" indent="0">
              <a:lnSpc>
                <a:spcPts val="3200"/>
              </a:lnSpc>
              <a:buNone/>
            </a:pPr>
            <a:r>
              <a:rPr lang="zh-TW" altLang="en-US" sz="2400" i="1" dirty="0" smtClean="0">
                <a:solidFill>
                  <a:srgbClr val="0000FF"/>
                </a:solidFill>
              </a:rPr>
              <a:t>答案：</a:t>
            </a:r>
            <a:endParaRPr lang="en-US" altLang="zh-TW" sz="2400" i="1" dirty="0" smtClean="0">
              <a:solidFill>
                <a:srgbClr val="0000FF"/>
              </a:solidFill>
            </a:endParaRPr>
          </a:p>
          <a:p>
            <a:pPr>
              <a:lnSpc>
                <a:spcPts val="3200"/>
              </a:lnSpc>
            </a:pPr>
            <a:r>
              <a:rPr lang="zh-TW" altLang="en-US" sz="2200" i="1" dirty="0" smtClean="0">
                <a:solidFill>
                  <a:srgbClr val="0000FF"/>
                </a:solidFill>
              </a:rPr>
              <a:t>在</a:t>
            </a:r>
            <a:r>
              <a:rPr lang="zh-TW" altLang="en-US" sz="2200" i="1" dirty="0">
                <a:solidFill>
                  <a:srgbClr val="0000FF"/>
                </a:solidFill>
              </a:rPr>
              <a:t>疫症期間佩戴口罩，</a:t>
            </a:r>
            <a:r>
              <a:rPr lang="zh-HK" altLang="zh-HK" sz="2200" i="1" dirty="0">
                <a:solidFill>
                  <a:srgbClr val="0000FF"/>
                </a:solidFill>
              </a:rPr>
              <a:t>保護自己之餘也會減低他人被傳染的機會。由於</a:t>
            </a:r>
            <a:r>
              <a:rPr lang="zh-TW" altLang="en-US" sz="2200" i="1" dirty="0" smtClean="0">
                <a:solidFill>
                  <a:srgbClr val="0000FF"/>
                </a:solidFill>
              </a:rPr>
              <a:t>佩戴口罩</a:t>
            </a:r>
            <a:r>
              <a:rPr lang="zh-HK" altLang="zh-HK" sz="2200" i="1" dirty="0" smtClean="0">
                <a:solidFill>
                  <a:srgbClr val="0000FF"/>
                </a:solidFill>
              </a:rPr>
              <a:t>的</a:t>
            </a:r>
            <a:r>
              <a:rPr lang="zh-HK" altLang="zh-HK" sz="2200" i="1" dirty="0">
                <a:solidFill>
                  <a:srgbClr val="0000FF"/>
                </a:solidFill>
              </a:rPr>
              <a:t>人沒有向其他（被</a:t>
            </a:r>
            <a:r>
              <a:rPr lang="zh-HK" altLang="zh-HK" sz="2200" i="1" dirty="0" smtClean="0">
                <a:solidFill>
                  <a:srgbClr val="0000FF"/>
                </a:solidFill>
              </a:rPr>
              <a:t>傳染機會</a:t>
            </a:r>
            <a:r>
              <a:rPr lang="zh-HK" altLang="zh-HK" sz="2200" i="1" dirty="0">
                <a:solidFill>
                  <a:srgbClr val="0000FF"/>
                </a:solidFill>
              </a:rPr>
              <a:t>減低的人士）收取補償，故此出現外部得益</a:t>
            </a:r>
            <a:r>
              <a:rPr lang="zh-HK" altLang="zh-HK" sz="2200" i="1" dirty="0" smtClean="0">
                <a:solidFill>
                  <a:srgbClr val="0000FF"/>
                </a:solidFill>
              </a:rPr>
              <a:t>，</a:t>
            </a:r>
            <a:r>
              <a:rPr lang="zh-TW" altLang="en-US" sz="2200" i="1" dirty="0">
                <a:solidFill>
                  <a:srgbClr val="0000FF"/>
                </a:solidFill>
              </a:rPr>
              <a:t>佩戴口罩</a:t>
            </a:r>
            <a:r>
              <a:rPr lang="zh-HK" altLang="zh-HK" sz="2200" i="1" dirty="0">
                <a:solidFill>
                  <a:srgbClr val="0000FF"/>
                </a:solidFill>
              </a:rPr>
              <a:t>的</a:t>
            </a:r>
            <a:r>
              <a:rPr lang="zh-HK" altLang="zh-HK" sz="2200" i="1" dirty="0" smtClean="0">
                <a:solidFill>
                  <a:srgbClr val="0000FF"/>
                </a:solidFill>
              </a:rPr>
              <a:t>邊際社會</a:t>
            </a:r>
            <a:r>
              <a:rPr lang="zh-TW" altLang="en-US" sz="2200" i="1" dirty="0" smtClean="0">
                <a:solidFill>
                  <a:srgbClr val="0000FF"/>
                </a:solidFill>
              </a:rPr>
              <a:t>利</a:t>
            </a:r>
            <a:r>
              <a:rPr lang="zh-HK" altLang="zh-HK" sz="2200" i="1" dirty="0" smtClean="0">
                <a:solidFill>
                  <a:srgbClr val="0000FF"/>
                </a:solidFill>
              </a:rPr>
              <a:t>益</a:t>
            </a:r>
            <a:r>
              <a:rPr lang="zh-HK" altLang="zh-HK" sz="2200" i="1" dirty="0">
                <a:solidFill>
                  <a:srgbClr val="0000FF"/>
                </a:solidFill>
              </a:rPr>
              <a:t>高於邊際社會成本。</a:t>
            </a:r>
            <a:endParaRPr lang="en-US" altLang="zh-HK" sz="2200" i="1" dirty="0">
              <a:solidFill>
                <a:srgbClr val="0000FF"/>
              </a:solidFill>
            </a:endParaRPr>
          </a:p>
          <a:p>
            <a:pPr>
              <a:lnSpc>
                <a:spcPts val="3200"/>
              </a:lnSpc>
            </a:pPr>
            <a:r>
              <a:rPr lang="zh-TW" altLang="en-US" sz="2200" i="1" dirty="0" smtClean="0">
                <a:solidFill>
                  <a:srgbClr val="0000FF"/>
                </a:solidFill>
              </a:rPr>
              <a:t>然而，在</a:t>
            </a:r>
            <a:r>
              <a:rPr lang="zh-TW" altLang="en-US" sz="2200" i="1" dirty="0">
                <a:solidFill>
                  <a:srgbClr val="0000FF"/>
                </a:solidFill>
              </a:rPr>
              <a:t>疫症</a:t>
            </a:r>
            <a:r>
              <a:rPr lang="zh-TW" altLang="en-US" sz="2200" i="1" dirty="0" smtClean="0">
                <a:solidFill>
                  <a:srgbClr val="0000FF"/>
                </a:solidFill>
              </a:rPr>
              <a:t>期間，市場上口罩供應相當緊絀，因此，在疫症期間生產口罩並供市民佩戴，其邊際社會利益高於邊際社會成本，同樣出現外部得益；但口罩</a:t>
            </a:r>
            <a:r>
              <a:rPr lang="zh-TW" altLang="en-US" sz="2200" i="1" dirty="0">
                <a:solidFill>
                  <a:srgbClr val="0000FF"/>
                </a:solidFill>
              </a:rPr>
              <a:t>生產</a:t>
            </a:r>
            <a:r>
              <a:rPr lang="zh-TW" altLang="en-US" sz="2200" i="1" dirty="0" smtClean="0">
                <a:solidFill>
                  <a:srgbClr val="0000FF"/>
                </a:solidFill>
              </a:rPr>
              <a:t>商在利潤極大化的原則下，只會生產至邊際私人利益等如邊際私人成本的數量，這就會</a:t>
            </a:r>
            <a:r>
              <a:rPr lang="zh-TW" altLang="en-US" sz="2200" i="1" dirty="0">
                <a:solidFill>
                  <a:srgbClr val="0000FF"/>
                </a:solidFill>
              </a:rPr>
              <a:t>造成口罩的生產數量</a:t>
            </a:r>
            <a:r>
              <a:rPr lang="zh-TW" altLang="en-US" sz="2200" i="1" dirty="0" smtClean="0">
                <a:solidFill>
                  <a:srgbClr val="0000FF"/>
                </a:solidFill>
              </a:rPr>
              <a:t>會</a:t>
            </a:r>
            <a:r>
              <a:rPr lang="zh-HK" altLang="zh-HK" sz="2200" i="1" dirty="0">
                <a:solidFill>
                  <a:srgbClr val="0000FF"/>
                </a:solidFill>
              </a:rPr>
              <a:t>低於效率水平</a:t>
            </a:r>
            <a:r>
              <a:rPr lang="zh-TW" altLang="en-US" sz="2200" i="1" dirty="0">
                <a:solidFill>
                  <a:srgbClr val="0000FF"/>
                </a:solidFill>
              </a:rPr>
              <a:t>。在政府的資助下，口罩生產商</a:t>
            </a:r>
            <a:r>
              <a:rPr lang="zh-TW" altLang="en-US" sz="2200" i="1" dirty="0" smtClean="0">
                <a:solidFill>
                  <a:srgbClr val="0000FF"/>
                </a:solidFill>
              </a:rPr>
              <a:t>的邊際私人利益</a:t>
            </a:r>
            <a:r>
              <a:rPr lang="zh-TW" altLang="en-US" sz="2200" i="1" dirty="0">
                <a:solidFill>
                  <a:srgbClr val="0000FF"/>
                </a:solidFill>
              </a:rPr>
              <a:t>會增加，亦會因此增加生產</a:t>
            </a:r>
            <a:r>
              <a:rPr lang="zh-TW" altLang="en-US" sz="2200" i="1" dirty="0" smtClean="0">
                <a:solidFill>
                  <a:srgbClr val="0000FF"/>
                </a:solidFill>
              </a:rPr>
              <a:t>口罩</a:t>
            </a:r>
            <a:r>
              <a:rPr lang="zh-TW" altLang="en-US" sz="2200" i="1" dirty="0">
                <a:solidFill>
                  <a:srgbClr val="0000FF"/>
                </a:solidFill>
              </a:rPr>
              <a:t>，</a:t>
            </a:r>
            <a:r>
              <a:rPr lang="zh-TW" altLang="en-US" sz="2200" i="1" dirty="0" smtClean="0">
                <a:solidFill>
                  <a:srgbClr val="0000FF"/>
                </a:solidFill>
              </a:rPr>
              <a:t>繼而</a:t>
            </a:r>
            <a:r>
              <a:rPr lang="zh-HK" altLang="zh-HK" sz="2200" i="1" dirty="0" smtClean="0">
                <a:solidFill>
                  <a:srgbClr val="0000FF"/>
                </a:solidFill>
              </a:rPr>
              <a:t>縮</a:t>
            </a:r>
            <a:r>
              <a:rPr lang="zh-HK" altLang="zh-HK" sz="2200" i="1" dirty="0">
                <a:solidFill>
                  <a:srgbClr val="0000FF"/>
                </a:solidFill>
              </a:rPr>
              <a:t>窄邊際社會得益和邊際社會成本的差距。</a:t>
            </a:r>
            <a:endParaRPr lang="en-US" altLang="zh-TW" sz="2200" i="1" dirty="0">
              <a:solidFill>
                <a:srgbClr val="0000FF"/>
              </a:solidFill>
            </a:endParaRPr>
          </a:p>
          <a:p>
            <a:pPr>
              <a:lnSpc>
                <a:spcPts val="3200"/>
              </a:lnSpc>
            </a:pPr>
            <a:endParaRPr lang="en-US" altLang="zh-TW" sz="2200" i="1" dirty="0">
              <a:solidFill>
                <a:srgbClr val="0000FF"/>
              </a:solidFill>
            </a:endParaRPr>
          </a:p>
          <a:p>
            <a:pPr>
              <a:lnSpc>
                <a:spcPts val="3200"/>
              </a:lnSpc>
            </a:pPr>
            <a:endParaRPr lang="zh-HK" altLang="en-US" sz="2200"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65729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t>
            </a:r>
            <a:r>
              <a:rPr lang="zh-TW" altLang="en-US" dirty="0" smtClean="0"/>
              <a:t>教師參考</a:t>
            </a:r>
            <a:r>
              <a:rPr lang="en-US" altLang="zh-TW" dirty="0" smtClean="0"/>
              <a:t>]</a:t>
            </a:r>
            <a:r>
              <a:rPr lang="zh-TW" altLang="en-US" dirty="0" smtClean="0"/>
              <a:t>：理論知識以外</a:t>
            </a:r>
            <a:r>
              <a:rPr lang="en-US" altLang="zh-TW" dirty="0" smtClean="0"/>
              <a:t/>
            </a:r>
            <a:br>
              <a:rPr lang="en-US" altLang="zh-TW" dirty="0" smtClean="0"/>
            </a:br>
            <a:r>
              <a:rPr lang="zh-TW" altLang="en-US" dirty="0" smtClean="0"/>
              <a:t>本地</a:t>
            </a:r>
            <a:r>
              <a:rPr lang="zh-TW" altLang="en-US" dirty="0"/>
              <a:t>口罩</a:t>
            </a:r>
            <a:r>
              <a:rPr lang="zh-TW" altLang="en-US" dirty="0" smtClean="0"/>
              <a:t>生產的延伸思考</a:t>
            </a:r>
            <a:endParaRPr lang="zh-HK" altLang="en-US" dirty="0"/>
          </a:p>
        </p:txBody>
      </p:sp>
      <p:sp>
        <p:nvSpPr>
          <p:cNvPr id="3" name="內容版面配置區 2"/>
          <p:cNvSpPr>
            <a:spLocks noGrp="1"/>
          </p:cNvSpPr>
          <p:nvPr>
            <p:ph idx="1"/>
          </p:nvPr>
        </p:nvSpPr>
        <p:spPr>
          <a:xfrm>
            <a:off x="488134" y="1567006"/>
            <a:ext cx="8203480" cy="3466728"/>
          </a:xfrm>
        </p:spPr>
        <p:txBody>
          <a:bodyPr/>
          <a:lstStyle/>
          <a:p>
            <a:pPr marL="0" indent="0">
              <a:buNone/>
            </a:pPr>
            <a:r>
              <a:rPr lang="zh-TW" altLang="en-US" sz="2400" dirty="0" smtClean="0"/>
              <a:t>試從資料</a:t>
            </a:r>
            <a:r>
              <a:rPr lang="en-US" altLang="zh-TW" sz="2400" dirty="0" smtClean="0"/>
              <a:t>(1)</a:t>
            </a:r>
            <a:r>
              <a:rPr lang="zh-TW" altLang="en-US" sz="2400" dirty="0" smtClean="0"/>
              <a:t>本地口罩生產商的分享，引導學生思考他們有哪些地方值得我們學習。</a:t>
            </a:r>
            <a:endParaRPr lang="en-US" altLang="zh-TW" sz="2400" dirty="0" smtClean="0"/>
          </a:p>
          <a:p>
            <a:pPr algn="just">
              <a:lnSpc>
                <a:spcPct val="150000"/>
              </a:lnSpc>
            </a:pPr>
            <a:r>
              <a:rPr lang="zh-TW" altLang="en-US" sz="2400" i="1" dirty="0" smtClean="0">
                <a:solidFill>
                  <a:srgbClr val="0000FF"/>
                </a:solidFill>
              </a:rPr>
              <a:t>參考答案：他們都能發揮開拓與創新精神。</a:t>
            </a:r>
            <a:r>
              <a:rPr lang="zh-TW" altLang="en-US" sz="2400" i="1" dirty="0">
                <a:solidFill>
                  <a:srgbClr val="0000FF"/>
                </a:solidFill>
              </a:rPr>
              <a:t>開拓與創新精神的特質包括具備創意和革新思維、擁有積極主動的</a:t>
            </a:r>
            <a:r>
              <a:rPr lang="zh-TW" altLang="en-US" sz="2400" i="1" dirty="0" smtClean="0">
                <a:solidFill>
                  <a:srgbClr val="0000FF"/>
                </a:solidFill>
              </a:rPr>
              <a:t>態度</a:t>
            </a:r>
            <a:r>
              <a:rPr lang="zh-TW" altLang="en-US" sz="2400" i="1" dirty="0">
                <a:solidFill>
                  <a:srgbClr val="0000FF"/>
                </a:solidFill>
              </a:rPr>
              <a:t>和責任感、承擔預計的風險、面對不明朗時仍然堅毅不拔，以及</a:t>
            </a:r>
            <a:r>
              <a:rPr lang="zh-TW" altLang="en-US" sz="2400" i="1" dirty="0" smtClean="0">
                <a:solidFill>
                  <a:srgbClr val="0000FF"/>
                </a:solidFill>
              </a:rPr>
              <a:t>能把握</a:t>
            </a:r>
            <a:r>
              <a:rPr lang="zh-TW" altLang="en-US" sz="2400" i="1" dirty="0">
                <a:solidFill>
                  <a:srgbClr val="0000FF"/>
                </a:solidFill>
              </a:rPr>
              <a:t>未來最佳良機。</a:t>
            </a:r>
            <a:endParaRPr lang="zh-HK" altLang="en-US" sz="2400" i="1" dirty="0">
              <a:solidFill>
                <a:srgbClr val="0000FF"/>
              </a:solidFill>
            </a:endParaRPr>
          </a:p>
          <a:p>
            <a:pPr>
              <a:lnSpc>
                <a:spcPct val="150000"/>
              </a:lnSpc>
            </a:pPr>
            <a:endParaRPr lang="zh-HK" altLang="en-US" dirty="0"/>
          </a:p>
        </p:txBody>
      </p:sp>
      <p:sp>
        <p:nvSpPr>
          <p:cNvPr id="5" name="投影片編號版面配置區 4"/>
          <p:cNvSpPr>
            <a:spLocks noGrp="1"/>
          </p:cNvSpPr>
          <p:nvPr>
            <p:ph type="sldNum" sz="quarter" idx="10"/>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438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6287" y="115310"/>
            <a:ext cx="7886700" cy="1325563"/>
          </a:xfrm>
        </p:spPr>
        <p:txBody>
          <a:bodyPr>
            <a:normAutofit/>
          </a:bodyPr>
          <a:lstStyle/>
          <a:p>
            <a:r>
              <a:rPr lang="en-US" altLang="zh-TW" dirty="0" smtClean="0"/>
              <a:t>[</a:t>
            </a:r>
            <a:r>
              <a:rPr lang="zh-TW" altLang="en-US" dirty="0" smtClean="0"/>
              <a:t>價值觀</a:t>
            </a:r>
            <a:r>
              <a:rPr lang="zh-TW" altLang="en-US" dirty="0"/>
              <a:t>教育</a:t>
            </a:r>
            <a:r>
              <a:rPr lang="en-US" altLang="zh-TW" dirty="0" smtClean="0"/>
              <a:t>]</a:t>
            </a:r>
            <a:r>
              <a:rPr lang="zh-TW" altLang="en-US" dirty="0" smtClean="0"/>
              <a:t>：</a:t>
            </a:r>
            <a:r>
              <a:rPr lang="zh-TW" altLang="en-US" sz="3200" dirty="0" smtClean="0"/>
              <a:t>疫</a:t>
            </a:r>
            <a:r>
              <a:rPr lang="zh-TW" altLang="en-US" sz="3200" dirty="0"/>
              <a:t>症中的界</a:t>
            </a:r>
            <a:r>
              <a:rPr lang="zh-TW" altLang="en-US" sz="3200" dirty="0" smtClean="0"/>
              <a:t>外</a:t>
            </a:r>
            <a:r>
              <a:rPr lang="zh-TW" altLang="en-US" dirty="0" smtClean="0"/>
              <a:t>效應</a:t>
            </a:r>
            <a:r>
              <a:rPr lang="en-US" altLang="zh-TW" dirty="0" smtClean="0">
                <a:latin typeface="新細明體"/>
                <a:ea typeface="新細明體"/>
              </a:rPr>
              <a:t/>
            </a:r>
            <a:br>
              <a:rPr lang="en-US" altLang="zh-TW" dirty="0" smtClean="0">
                <a:latin typeface="新細明體"/>
                <a:ea typeface="新細明體"/>
              </a:rPr>
            </a:br>
            <a:r>
              <a:rPr lang="zh-TW" altLang="en-US" dirty="0" smtClean="0"/>
              <a:t>我們也可出一分力</a:t>
            </a:r>
            <a:endParaRPr lang="zh-HK" altLang="en-US" dirty="0"/>
          </a:p>
        </p:txBody>
      </p:sp>
      <p:sp>
        <p:nvSpPr>
          <p:cNvPr id="3" name="內容版面配置區 2"/>
          <p:cNvSpPr>
            <a:spLocks noGrp="1"/>
          </p:cNvSpPr>
          <p:nvPr>
            <p:ph idx="1"/>
          </p:nvPr>
        </p:nvSpPr>
        <p:spPr>
          <a:xfrm>
            <a:off x="628650" y="1440873"/>
            <a:ext cx="7886700" cy="4736090"/>
          </a:xfrm>
        </p:spPr>
        <p:txBody>
          <a:bodyPr>
            <a:normAutofit fontScale="85000" lnSpcReduction="20000"/>
          </a:bodyPr>
          <a:lstStyle/>
          <a:p>
            <a:pPr marL="0" indent="0">
              <a:buNone/>
            </a:pPr>
            <a:r>
              <a:rPr lang="zh-TW" altLang="en-US" sz="3100" dirty="0" smtClean="0"/>
              <a:t>除了政府外，我們作為社會的一分子，可以甚麽行動減低疫症下的界外效應呢</a:t>
            </a:r>
            <a:r>
              <a:rPr lang="en-US" altLang="zh-TW" sz="3100" dirty="0" smtClean="0"/>
              <a:t>?</a:t>
            </a:r>
          </a:p>
          <a:p>
            <a:pPr marL="0" indent="0">
              <a:buNone/>
            </a:pPr>
            <a:endParaRPr lang="en-US" altLang="zh-TW" sz="2400" dirty="0" smtClean="0"/>
          </a:p>
          <a:p>
            <a:pPr>
              <a:buFont typeface="Wingdings" panose="05000000000000000000" pitchFamily="2" charset="2"/>
              <a:buChar char="Ø"/>
            </a:pPr>
            <a:r>
              <a:rPr lang="zh-TW" altLang="en-US" dirty="0" smtClean="0"/>
              <a:t>觀看以下短片，提出一些</a:t>
            </a:r>
            <a:r>
              <a:rPr lang="zh-TW" altLang="en-US" dirty="0"/>
              <a:t>可</a:t>
            </a:r>
            <a:r>
              <a:rPr lang="zh-TW" altLang="en-US" dirty="0" smtClean="0"/>
              <a:t>行方法：</a:t>
            </a:r>
            <a:endParaRPr lang="en-US" altLang="zh-TW" dirty="0" smtClean="0"/>
          </a:p>
          <a:p>
            <a:pPr marL="0" indent="0">
              <a:buNone/>
            </a:pPr>
            <a:r>
              <a:rPr lang="zh-TW" altLang="en-US" dirty="0" smtClean="0"/>
              <a:t>短片</a:t>
            </a:r>
            <a:r>
              <a:rPr lang="en-US" altLang="zh-TW" dirty="0" smtClean="0"/>
              <a:t>(1) </a:t>
            </a:r>
            <a:r>
              <a:rPr lang="en-US" altLang="zh-HK" dirty="0" smtClean="0">
                <a:hlinkClick r:id="rId2"/>
              </a:rPr>
              <a:t>https</a:t>
            </a:r>
            <a:r>
              <a:rPr lang="en-US" altLang="zh-HK" dirty="0">
                <a:hlinkClick r:id="rId2"/>
              </a:rPr>
              <a:t>://</a:t>
            </a:r>
            <a:r>
              <a:rPr lang="en-US" altLang="zh-HK" dirty="0" smtClean="0">
                <a:hlinkClick r:id="rId2"/>
              </a:rPr>
              <a:t>www.youtube.com/watch?v=yGJ3gXRFeKs</a:t>
            </a:r>
            <a:endParaRPr lang="en-US" altLang="zh-HK" dirty="0" smtClean="0"/>
          </a:p>
          <a:p>
            <a:r>
              <a:rPr lang="zh-TW" altLang="en-US" i="1" dirty="0" smtClean="0">
                <a:solidFill>
                  <a:schemeClr val="accent5">
                    <a:lumMod val="50000"/>
                  </a:schemeClr>
                </a:solidFill>
              </a:rPr>
              <a:t>多關心社會上有需要的人</a:t>
            </a:r>
            <a:r>
              <a:rPr lang="zh-TW" altLang="en-US" i="1" dirty="0">
                <a:solidFill>
                  <a:schemeClr val="accent5">
                    <a:lumMod val="50000"/>
                  </a:schemeClr>
                </a:solidFill>
              </a:rPr>
              <a:t>（</a:t>
            </a:r>
            <a:r>
              <a:rPr lang="zh-TW" altLang="en-US" i="1" dirty="0" smtClean="0">
                <a:solidFill>
                  <a:schemeClr val="accent5">
                    <a:lumMod val="50000"/>
                  </a:schemeClr>
                </a:solidFill>
              </a:rPr>
              <a:t>如老人家及殘疾人士</a:t>
            </a:r>
            <a:r>
              <a:rPr lang="zh-TW" altLang="en-US" i="1" dirty="0">
                <a:solidFill>
                  <a:schemeClr val="accent5">
                    <a:lumMod val="50000"/>
                  </a:schemeClr>
                </a:solidFill>
              </a:rPr>
              <a:t>）</a:t>
            </a:r>
            <a:r>
              <a:rPr lang="zh-TW" altLang="en-US" i="1" dirty="0" smtClean="0">
                <a:solidFill>
                  <a:schemeClr val="accent5">
                    <a:lumMod val="50000"/>
                  </a:schemeClr>
                </a:solidFill>
              </a:rPr>
              <a:t>，例如與他們分享防疫物資，減少他們受感染的機會。</a:t>
            </a:r>
            <a:endParaRPr lang="en-US" altLang="zh-HK" i="1" dirty="0">
              <a:solidFill>
                <a:schemeClr val="accent5">
                  <a:lumMod val="50000"/>
                </a:schemeClr>
              </a:solidFill>
            </a:endParaRPr>
          </a:p>
          <a:p>
            <a:endParaRPr lang="en-US" altLang="zh-HK" dirty="0"/>
          </a:p>
          <a:p>
            <a:pPr marL="0" indent="0">
              <a:buNone/>
            </a:pPr>
            <a:r>
              <a:rPr lang="zh-TW" altLang="en-US" dirty="0"/>
              <a:t>短片</a:t>
            </a:r>
            <a:r>
              <a:rPr lang="en-US" altLang="zh-TW" dirty="0" smtClean="0"/>
              <a:t>(2)  </a:t>
            </a:r>
            <a:r>
              <a:rPr lang="en-US" altLang="zh-HK" dirty="0" smtClean="0">
                <a:hlinkClick r:id="rId3"/>
              </a:rPr>
              <a:t>https</a:t>
            </a:r>
            <a:r>
              <a:rPr lang="en-US" altLang="zh-HK" dirty="0">
                <a:hlinkClick r:id="rId3"/>
              </a:rPr>
              <a:t>://</a:t>
            </a:r>
            <a:r>
              <a:rPr lang="en-US" altLang="zh-HK" dirty="0" smtClean="0">
                <a:hlinkClick r:id="rId3"/>
              </a:rPr>
              <a:t>www.youtube.com/watch?v=GMx0rGQGaAY&amp;list=PL1188A9802575C33F&amp;index=16</a:t>
            </a:r>
            <a:endParaRPr lang="en-US" altLang="zh-HK" dirty="0" smtClean="0"/>
          </a:p>
          <a:p>
            <a:r>
              <a:rPr lang="zh-TW" altLang="en-US" i="1" dirty="0" smtClean="0">
                <a:solidFill>
                  <a:schemeClr val="accent5">
                    <a:lumMod val="50000"/>
                  </a:schemeClr>
                </a:solidFill>
              </a:rPr>
              <a:t>保持個人衞生、減少社交接觸以減少受</a:t>
            </a:r>
            <a:r>
              <a:rPr lang="zh-TW" altLang="en-US" i="1" dirty="0">
                <a:solidFill>
                  <a:schemeClr val="accent5">
                    <a:lumMod val="50000"/>
                  </a:schemeClr>
                </a:solidFill>
              </a:rPr>
              <a:t>感染的</a:t>
            </a:r>
            <a:r>
              <a:rPr lang="zh-TW" altLang="en-US" i="1" dirty="0" smtClean="0">
                <a:solidFill>
                  <a:schemeClr val="accent5">
                    <a:lumMod val="50000"/>
                  </a:schemeClr>
                </a:solidFill>
              </a:rPr>
              <a:t>機會</a:t>
            </a:r>
            <a:r>
              <a:rPr lang="zh-TW" altLang="en-US" i="1" dirty="0">
                <a:solidFill>
                  <a:schemeClr val="accent5">
                    <a:lumMod val="50000"/>
                  </a:schemeClr>
                </a:solidFill>
              </a:rPr>
              <a:t>。</a:t>
            </a:r>
            <a:endParaRPr lang="en-US" altLang="zh-HK" i="1" dirty="0" smtClean="0">
              <a:solidFill>
                <a:schemeClr val="accent5">
                  <a:lumMod val="50000"/>
                </a:schemeClr>
              </a:solidFill>
            </a:endParaRPr>
          </a:p>
          <a:p>
            <a:endParaRPr lang="en-US" altLang="zh-HK"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415096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5601" y="1159928"/>
            <a:ext cx="8534400" cy="5105400"/>
          </a:xfrm>
        </p:spPr>
        <p:txBody>
          <a:bodyPr/>
          <a:lstStyle/>
          <a:p>
            <a:pPr latinLnBrk="1"/>
            <a:r>
              <a:rPr lang="zh-TW" altLang="en-US" sz="2600" dirty="0" smtClean="0"/>
              <a:t>試閱讀由經濟學教授</a:t>
            </a:r>
            <a:r>
              <a:rPr lang="zh-HK" altLang="en-US" sz="2600" dirty="0" smtClean="0"/>
              <a:t>鄧</a:t>
            </a:r>
            <a:r>
              <a:rPr lang="zh-HK" altLang="en-US" sz="2600" dirty="0"/>
              <a:t>希</a:t>
            </a:r>
            <a:r>
              <a:rPr lang="zh-HK" altLang="en-US" sz="2600" dirty="0" smtClean="0"/>
              <a:t>煒</a:t>
            </a:r>
            <a:r>
              <a:rPr lang="zh-TW" altLang="en-US" sz="2600" dirty="0" smtClean="0"/>
              <a:t>所寫的文章：“</a:t>
            </a:r>
            <a:r>
              <a:rPr lang="en-US" altLang="zh-HK" sz="2600" b="1" dirty="0" smtClean="0">
                <a:hlinkClick r:id="rId2"/>
              </a:rPr>
              <a:t>Coronavirus </a:t>
            </a:r>
            <a:r>
              <a:rPr lang="en-US" altLang="zh-HK" sz="2600" b="1" dirty="0">
                <a:hlinkClick r:id="rId2"/>
              </a:rPr>
              <a:t>could leave the world an even more unequal place. That would be a real </a:t>
            </a:r>
            <a:r>
              <a:rPr lang="en-US" altLang="zh-HK" sz="2600" b="1" dirty="0" smtClean="0">
                <a:hlinkClick r:id="rId2"/>
              </a:rPr>
              <a:t>disaster</a:t>
            </a:r>
            <a:r>
              <a:rPr lang="zh-TW" altLang="en-US" sz="2600" b="1" dirty="0" smtClean="0"/>
              <a:t>”</a:t>
            </a:r>
            <a:r>
              <a:rPr lang="zh-TW" altLang="en-US" sz="2600" dirty="0" smtClean="0"/>
              <a:t>（只有英文版），思考疫症對收入不均的影響，並幫助社會上有需要的人。</a:t>
            </a:r>
            <a:endParaRPr lang="en-US" altLang="zh-TW" sz="2600" dirty="0"/>
          </a:p>
          <a:p>
            <a:pPr latinLnBrk="1"/>
            <a:r>
              <a:rPr lang="zh-TW" altLang="en-US" sz="2600" dirty="0" smtClean="0"/>
              <a:t>延伸閱讀：</a:t>
            </a:r>
            <a:r>
              <a:rPr lang="en-US" altLang="zh-CN" sz="2600" b="1" dirty="0" smtClean="0"/>
              <a:t>2019</a:t>
            </a:r>
            <a:r>
              <a:rPr lang="zh-CN" altLang="en-US" sz="2600" b="1" dirty="0" smtClean="0"/>
              <a:t>年諾貝爾經濟學獎得主作品</a:t>
            </a:r>
          </a:p>
          <a:p>
            <a:pPr marL="0" indent="0" latinLnBrk="1">
              <a:buNone/>
            </a:pPr>
            <a:endParaRPr lang="en-US" altLang="zh-TW" dirty="0" smtClean="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46</a:t>
            </a:fld>
            <a:endParaRPr lang="en-US" dirty="0"/>
          </a:p>
        </p:txBody>
      </p:sp>
      <p:sp>
        <p:nvSpPr>
          <p:cNvPr id="5" name="標題 1"/>
          <p:cNvSpPr>
            <a:spLocks noGrp="1"/>
          </p:cNvSpPr>
          <p:nvPr>
            <p:ph type="title"/>
          </p:nvPr>
        </p:nvSpPr>
        <p:spPr>
          <a:xfrm>
            <a:off x="609600" y="447675"/>
            <a:ext cx="7848600" cy="487363"/>
          </a:xfrm>
        </p:spPr>
        <p:txBody>
          <a:bodyPr/>
          <a:lstStyle/>
          <a:p>
            <a:r>
              <a:rPr lang="en-US" altLang="zh-TW" dirty="0"/>
              <a:t>[</a:t>
            </a:r>
            <a:r>
              <a:rPr lang="zh-TW" altLang="en-US" dirty="0"/>
              <a:t>價值觀教育</a:t>
            </a:r>
            <a:r>
              <a:rPr lang="en-US" altLang="zh-TW" dirty="0"/>
              <a:t>]</a:t>
            </a:r>
            <a:r>
              <a:rPr lang="zh-TW" altLang="en-US" dirty="0" smtClean="0"/>
              <a:t>：疫症與收入不均</a:t>
            </a:r>
            <a:endParaRPr lang="zh-HK"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5"/>
          <a:stretch/>
        </p:blipFill>
        <p:spPr bwMode="auto">
          <a:xfrm>
            <a:off x="795869" y="3314160"/>
            <a:ext cx="6694616" cy="272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5577436" y="5265373"/>
            <a:ext cx="3057247" cy="338554"/>
          </a:xfrm>
          <a:prstGeom prst="rect">
            <a:avLst/>
          </a:prstGeom>
          <a:noFill/>
        </p:spPr>
        <p:txBody>
          <a:bodyPr wrap="none" rtlCol="0">
            <a:spAutoFit/>
          </a:bodyPr>
          <a:lstStyle/>
          <a:p>
            <a:r>
              <a:rPr lang="zh-TW" altLang="en-US" sz="1600" dirty="0" smtClean="0"/>
              <a:t>資料來源：</a:t>
            </a:r>
            <a:r>
              <a:rPr lang="zh-TW" altLang="en-US" sz="1600" dirty="0" smtClean="0">
                <a:hlinkClick r:id="rId4"/>
              </a:rPr>
              <a:t>香港公共圖書館網頁</a:t>
            </a:r>
            <a:endParaRPr lang="zh-HK" altLang="en-US" sz="1600" dirty="0"/>
          </a:p>
        </p:txBody>
      </p:sp>
      <p:pic>
        <p:nvPicPr>
          <p:cNvPr id="1031" name="Picture 7" descr="C:\Users\user\Downloads\下載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734" y="3623960"/>
            <a:ext cx="1512000" cy="1512000"/>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653023" y="5995986"/>
            <a:ext cx="8474043" cy="369332"/>
          </a:xfrm>
          <a:prstGeom prst="rect">
            <a:avLst/>
          </a:prstGeom>
          <a:noFill/>
        </p:spPr>
        <p:txBody>
          <a:bodyPr wrap="square" rtlCol="0">
            <a:spAutoFit/>
          </a:bodyPr>
          <a:lstStyle/>
          <a:p>
            <a:r>
              <a:rPr lang="zh-TW" altLang="en-US" b="1" dirty="0" smtClean="0"/>
              <a:t>註：本書另有繁體中文譯本，書名為</a:t>
            </a:r>
            <a:r>
              <a:rPr lang="en-US" altLang="zh-TW" b="1" dirty="0" smtClean="0">
                <a:latin typeface="新細明體"/>
                <a:ea typeface="新細明體"/>
              </a:rPr>
              <a:t>《</a:t>
            </a:r>
            <a:r>
              <a:rPr lang="zh-CN" altLang="en-US" b="1" dirty="0"/>
              <a:t>窮</a:t>
            </a:r>
            <a:r>
              <a:rPr lang="zh-TW" altLang="en-US" b="1" dirty="0"/>
              <a:t>人</a:t>
            </a:r>
            <a:r>
              <a:rPr lang="zh-CN" altLang="en-US" b="1" dirty="0"/>
              <a:t>的</a:t>
            </a:r>
            <a:r>
              <a:rPr lang="zh-TW" altLang="en-US" b="1" dirty="0"/>
              <a:t>經濟學：如何終結貧窮</a:t>
            </a:r>
            <a:r>
              <a:rPr lang="en-US" altLang="zh-TW" b="1" dirty="0" smtClean="0"/>
              <a:t>?</a:t>
            </a:r>
            <a:r>
              <a:rPr lang="en-US" altLang="zh-TW" b="1" dirty="0" smtClean="0">
                <a:latin typeface="新細明體"/>
                <a:ea typeface="新細明體"/>
              </a:rPr>
              <a:t>》</a:t>
            </a:r>
            <a:r>
              <a:rPr lang="zh-TW" altLang="en-US" b="1" dirty="0" smtClean="0">
                <a:latin typeface="新細明體"/>
                <a:ea typeface="新細明體"/>
              </a:rPr>
              <a:t>。</a:t>
            </a:r>
            <a:endParaRPr lang="zh-TW" altLang="en-US" b="1" dirty="0"/>
          </a:p>
        </p:txBody>
      </p:sp>
    </p:spTree>
    <p:extLst>
      <p:ext uri="{BB962C8B-B14F-4D97-AF65-F5344CB8AC3E}">
        <p14:creationId xmlns:p14="http://schemas.microsoft.com/office/powerpoint/2010/main" val="3061898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6206" y="1286819"/>
            <a:ext cx="8186528" cy="5105400"/>
          </a:xfrm>
        </p:spPr>
        <p:txBody>
          <a:bodyPr/>
          <a:lstStyle/>
          <a:p>
            <a:pPr latinLnBrk="1"/>
            <a:r>
              <a:rPr lang="zh-TW" altLang="en-US" sz="2400" dirty="0" smtClean="0"/>
              <a:t>試閱讀</a:t>
            </a:r>
            <a:r>
              <a:rPr lang="zh-TW" altLang="en-US" sz="2400" dirty="0" smtClean="0">
                <a:latin typeface="新細明體"/>
                <a:ea typeface="新細明體"/>
              </a:rPr>
              <a:t>「</a:t>
            </a:r>
            <a:r>
              <a:rPr lang="zh-TW" altLang="en-US" sz="2400" dirty="0" smtClean="0"/>
              <a:t>世界經濟論壇</a:t>
            </a:r>
            <a:r>
              <a:rPr lang="zh-TW" altLang="en-US" sz="2400" dirty="0">
                <a:latin typeface="新細明體"/>
                <a:ea typeface="新細明體"/>
              </a:rPr>
              <a:t>」</a:t>
            </a:r>
            <a:r>
              <a:rPr lang="zh-TW" altLang="en-US" sz="2400" dirty="0" smtClean="0"/>
              <a:t>的文章“</a:t>
            </a:r>
            <a:r>
              <a:rPr lang="en-US" altLang="zh-HK" sz="2400" b="1" dirty="0" smtClean="0">
                <a:hlinkClick r:id="rId2"/>
              </a:rPr>
              <a:t>How </a:t>
            </a:r>
            <a:r>
              <a:rPr lang="en-US" altLang="zh-HK" sz="2400" b="1" dirty="0">
                <a:hlinkClick r:id="rId2"/>
              </a:rPr>
              <a:t>to read the news like a scientist and avoid the COVID-19 ‘</a:t>
            </a:r>
            <a:r>
              <a:rPr lang="en-US" altLang="zh-HK" sz="2400" b="1" dirty="0" err="1" smtClean="0">
                <a:hlinkClick r:id="rId2"/>
              </a:rPr>
              <a:t>infodemic</a:t>
            </a:r>
            <a:r>
              <a:rPr lang="zh-TW" altLang="en-US" sz="2400" b="1" dirty="0" smtClean="0">
                <a:hlinkClick r:id="rId2"/>
              </a:rPr>
              <a:t>’</a:t>
            </a:r>
            <a:r>
              <a:rPr lang="zh-TW" altLang="en-US" sz="2400" b="1" dirty="0" smtClean="0"/>
              <a:t>”</a:t>
            </a:r>
            <a:r>
              <a:rPr lang="zh-TW" altLang="en-US" sz="2400" dirty="0" smtClean="0"/>
              <a:t>（只有英文版），思考以下問題：</a:t>
            </a:r>
            <a:endParaRPr lang="en-US" altLang="zh-TW" sz="2400" dirty="0" smtClean="0"/>
          </a:p>
          <a:p>
            <a:pPr marL="914400" lvl="1" indent="-514350">
              <a:buFont typeface="+mj-lt"/>
              <a:buAutoNum type="arabicPeriod"/>
            </a:pPr>
            <a:r>
              <a:rPr lang="zh-TW" altLang="en-US" sz="2400" dirty="0" smtClean="0"/>
              <a:t>「</a:t>
            </a:r>
            <a:r>
              <a:rPr lang="zh-TW" altLang="en-US" sz="2400" dirty="0"/>
              <a:t>假新聞」</a:t>
            </a:r>
            <a:r>
              <a:rPr lang="zh-TW" altLang="en-US" sz="2400" dirty="0" smtClean="0"/>
              <a:t>的流行對經濟有何不良影響</a:t>
            </a:r>
            <a:r>
              <a:rPr lang="en-US" altLang="zh-TW" sz="2400" dirty="0" smtClean="0"/>
              <a:t>?</a:t>
            </a:r>
          </a:p>
          <a:p>
            <a:pPr marL="914400" lvl="1" indent="-514350">
              <a:buFont typeface="+mj-lt"/>
              <a:buAutoNum type="arabicPeriod"/>
            </a:pPr>
            <a:r>
              <a:rPr lang="zh-TW" altLang="en-US" sz="2400" dirty="0" smtClean="0"/>
              <a:t>如何避免被</a:t>
            </a:r>
            <a:r>
              <a:rPr lang="zh-TW" altLang="en-US" sz="2400" dirty="0" smtClean="0">
                <a:latin typeface="新細明體"/>
                <a:ea typeface="新細明體"/>
              </a:rPr>
              <a:t>「</a:t>
            </a:r>
            <a:r>
              <a:rPr lang="zh-TW" altLang="en-US" sz="2400" dirty="0" smtClean="0"/>
              <a:t>假新聞</a:t>
            </a:r>
            <a:r>
              <a:rPr lang="zh-TW" altLang="en-US" sz="2400" dirty="0">
                <a:latin typeface="新細明體"/>
                <a:ea typeface="新細明體"/>
              </a:rPr>
              <a:t>」</a:t>
            </a:r>
            <a:r>
              <a:rPr lang="zh-TW" altLang="en-US" sz="2400" dirty="0" smtClean="0"/>
              <a:t>誤導</a:t>
            </a:r>
            <a:r>
              <a:rPr lang="en-US" altLang="zh-TW" sz="2400" dirty="0" smtClean="0"/>
              <a:t>? </a:t>
            </a:r>
            <a:endParaRPr lang="en-US" altLang="zh-TW" sz="2400" dirty="0"/>
          </a:p>
          <a:p>
            <a:pPr marL="914400" lvl="1" indent="-514350">
              <a:buFont typeface="+mj-lt"/>
              <a:buAutoNum type="arabicPeriod"/>
            </a:pPr>
            <a:r>
              <a:rPr lang="zh-TW" altLang="en-US" sz="2400" dirty="0" smtClean="0"/>
              <a:t>延伸思考：政府應否管制</a:t>
            </a:r>
            <a:r>
              <a:rPr lang="zh-TW" altLang="en-US" sz="2400" dirty="0" smtClean="0">
                <a:latin typeface="新細明體"/>
                <a:ea typeface="新細明體"/>
              </a:rPr>
              <a:t>「</a:t>
            </a:r>
            <a:r>
              <a:rPr lang="zh-TW" altLang="en-US" sz="2400" dirty="0" smtClean="0"/>
              <a:t>假新聞</a:t>
            </a:r>
            <a:r>
              <a:rPr lang="zh-TW" altLang="en-US" sz="2400" dirty="0">
                <a:latin typeface="新細明體"/>
                <a:ea typeface="新細明體"/>
              </a:rPr>
              <a:t>」</a:t>
            </a:r>
            <a:r>
              <a:rPr lang="en-US" altLang="zh-TW" sz="2400" dirty="0" smtClean="0"/>
              <a:t>?</a:t>
            </a:r>
          </a:p>
          <a:p>
            <a:pPr marL="400050" lvl="1" indent="0">
              <a:buNone/>
            </a:pPr>
            <a:endParaRPr lang="en-US" altLang="zh-TW" sz="2400" dirty="0" smtClean="0"/>
          </a:p>
          <a:p>
            <a:pPr marL="0" indent="0" latinLnBrk="1">
              <a:buNone/>
            </a:pPr>
            <a:r>
              <a:rPr lang="en-US" altLang="zh-TW" sz="2000" dirty="0" smtClean="0"/>
              <a:t>     </a:t>
            </a:r>
            <a:r>
              <a:rPr lang="zh-TW" altLang="en-US" sz="2000" dirty="0" smtClean="0"/>
              <a:t>一些參考點：</a:t>
            </a:r>
            <a:endParaRPr lang="en-US" altLang="zh-TW" sz="2000" dirty="0" smtClean="0"/>
          </a:p>
          <a:p>
            <a:pPr lvl="1" algn="just" latinLnBrk="1">
              <a:buFont typeface="Arial" panose="020B0604020202020204" pitchFamily="34" charset="0"/>
              <a:buChar char="•"/>
            </a:pPr>
            <a:r>
              <a:rPr lang="zh-TW" altLang="en-US" sz="1900" dirty="0" smtClean="0">
                <a:latin typeface="新細明體"/>
                <a:ea typeface="新細明體"/>
              </a:rPr>
              <a:t>「</a:t>
            </a:r>
            <a:r>
              <a:rPr lang="zh-TW" altLang="en-US" sz="1900" dirty="0" smtClean="0"/>
              <a:t>假新聞</a:t>
            </a:r>
            <a:r>
              <a:rPr lang="zh-TW" altLang="en-US" sz="1900" dirty="0" smtClean="0">
                <a:latin typeface="新細明體"/>
                <a:ea typeface="新細明體"/>
              </a:rPr>
              <a:t>」</a:t>
            </a:r>
            <a:r>
              <a:rPr lang="zh-TW" altLang="en-US" sz="1900" dirty="0" smtClean="0"/>
              <a:t>產生的錯誤訊息</a:t>
            </a:r>
            <a:r>
              <a:rPr lang="zh-TW" altLang="en-US" sz="1900" dirty="0"/>
              <a:t>會</a:t>
            </a:r>
            <a:r>
              <a:rPr lang="zh-TW" altLang="en-US" sz="1900" dirty="0" smtClean="0"/>
              <a:t>擾亂市場供需，造成</a:t>
            </a:r>
            <a:r>
              <a:rPr lang="zh-TW" altLang="en-US" sz="1900" dirty="0"/>
              <a:t>市場</a:t>
            </a:r>
            <a:r>
              <a:rPr lang="zh-TW" altLang="en-US" sz="1900" dirty="0" smtClean="0"/>
              <a:t>價格波動並影響價格的訊息功能。</a:t>
            </a:r>
            <a:endParaRPr lang="zh-TW" altLang="en-US" sz="1900" dirty="0"/>
          </a:p>
          <a:p>
            <a:pPr lvl="1" algn="just" latinLnBrk="1">
              <a:buFont typeface="Arial" panose="020B0604020202020204" pitchFamily="34" charset="0"/>
              <a:buChar char="•"/>
            </a:pPr>
            <a:r>
              <a:rPr lang="zh-TW" altLang="en-US" sz="1900" dirty="0" smtClean="0"/>
              <a:t>比較市場機制和政府干預，哪種</a:t>
            </a:r>
            <a:r>
              <a:rPr lang="zh-TW" altLang="en-US" sz="1900" dirty="0"/>
              <a:t>方式能以較</a:t>
            </a:r>
            <a:r>
              <a:rPr lang="zh-TW" altLang="en-US" sz="1900" dirty="0" smtClean="0"/>
              <a:t>低成本減低「</a:t>
            </a:r>
            <a:r>
              <a:rPr lang="zh-TW" altLang="en-US" sz="1900" dirty="0"/>
              <a:t>假新聞</a:t>
            </a:r>
            <a:r>
              <a:rPr lang="zh-TW" altLang="en-US" sz="1900" dirty="0" smtClean="0"/>
              <a:t>」對社會造成的負面影響</a:t>
            </a:r>
            <a:r>
              <a:rPr lang="zh-TW" altLang="en-US" sz="1900" dirty="0"/>
              <a:t>？</a:t>
            </a:r>
          </a:p>
          <a:p>
            <a:pPr algn="just" latinLnBrk="1">
              <a:buFont typeface="Arial" panose="020B0604020202020204" pitchFamily="34" charset="0"/>
              <a:buChar char="•"/>
            </a:pPr>
            <a:endParaRPr lang="en-US" altLang="zh-TW" sz="1600" dirty="0"/>
          </a:p>
          <a:p>
            <a:pPr latinLnBrk="1">
              <a:buFont typeface="Wingdings" panose="05000000000000000000" pitchFamily="2" charset="2"/>
              <a:buChar char="l"/>
            </a:pPr>
            <a:endParaRPr lang="en-US" altLang="zh-TW" sz="2000" dirty="0" smtClean="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47</a:t>
            </a:fld>
            <a:endParaRPr lang="en-US" dirty="0"/>
          </a:p>
        </p:txBody>
      </p:sp>
      <p:sp>
        <p:nvSpPr>
          <p:cNvPr id="5" name="標題 1"/>
          <p:cNvSpPr>
            <a:spLocks noGrp="1"/>
          </p:cNvSpPr>
          <p:nvPr>
            <p:ph type="title"/>
          </p:nvPr>
        </p:nvSpPr>
        <p:spPr>
          <a:xfrm>
            <a:off x="443619" y="429569"/>
            <a:ext cx="8238653" cy="487363"/>
          </a:xfrm>
        </p:spPr>
        <p:txBody>
          <a:bodyPr/>
          <a:lstStyle/>
          <a:p>
            <a:r>
              <a:rPr lang="en-US" altLang="zh-TW" dirty="0"/>
              <a:t>[</a:t>
            </a:r>
            <a:r>
              <a:rPr lang="zh-TW" altLang="en-US" dirty="0"/>
              <a:t>價值觀教育</a:t>
            </a:r>
            <a:r>
              <a:rPr lang="en-US" altLang="zh-TW" dirty="0"/>
              <a:t>]</a:t>
            </a:r>
            <a:r>
              <a:rPr lang="zh-TW" altLang="en-US" dirty="0" smtClean="0"/>
              <a:t>：如何避免被</a:t>
            </a:r>
            <a:r>
              <a:rPr lang="zh-TW" altLang="en-US" dirty="0" smtClean="0">
                <a:latin typeface="新細明體"/>
                <a:ea typeface="新細明體"/>
              </a:rPr>
              <a:t>「</a:t>
            </a:r>
            <a:r>
              <a:rPr lang="zh-TW" altLang="en-US" dirty="0" smtClean="0"/>
              <a:t>假新聞</a:t>
            </a:r>
            <a:r>
              <a:rPr lang="zh-TW" altLang="en-US" dirty="0">
                <a:latin typeface="新細明體"/>
                <a:ea typeface="新細明體"/>
              </a:rPr>
              <a:t>」</a:t>
            </a:r>
            <a:r>
              <a:rPr lang="zh-TW" altLang="en-US" dirty="0" smtClean="0"/>
              <a:t>誤導</a:t>
            </a:r>
            <a:r>
              <a:rPr lang="en-US" altLang="zh-TW" dirty="0" smtClean="0"/>
              <a:t>?</a:t>
            </a:r>
            <a:endParaRPr lang="zh-HK" altLang="en-US" dirty="0"/>
          </a:p>
        </p:txBody>
      </p:sp>
    </p:spTree>
    <p:extLst>
      <p:ext uri="{BB962C8B-B14F-4D97-AF65-F5344CB8AC3E}">
        <p14:creationId xmlns:p14="http://schemas.microsoft.com/office/powerpoint/2010/main" val="2947234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相關文章推介</a:t>
            </a:r>
            <a:endParaRPr lang="zh-HK" altLang="en-US" dirty="0"/>
          </a:p>
        </p:txBody>
      </p:sp>
      <p:sp>
        <p:nvSpPr>
          <p:cNvPr id="3" name="內容版面配置區 2"/>
          <p:cNvSpPr>
            <a:spLocks noGrp="1"/>
          </p:cNvSpPr>
          <p:nvPr>
            <p:ph idx="1"/>
          </p:nvPr>
        </p:nvSpPr>
        <p:spPr>
          <a:xfrm>
            <a:off x="346509" y="1295400"/>
            <a:ext cx="8604986" cy="5105400"/>
          </a:xfrm>
        </p:spPr>
        <p:txBody>
          <a:bodyPr/>
          <a:lstStyle/>
          <a:p>
            <a:r>
              <a:rPr lang="en-US" altLang="zh-TW" sz="2400" b="1" dirty="0"/>
              <a:t>“</a:t>
            </a:r>
            <a:r>
              <a:rPr lang="en-US" altLang="zh-HK" sz="2400" b="1" dirty="0"/>
              <a:t>The novel coronavirus and economic </a:t>
            </a:r>
            <a:r>
              <a:rPr lang="en-US" altLang="zh-HK" sz="2400" b="1" dirty="0" smtClean="0"/>
              <a:t>contagion</a:t>
            </a:r>
            <a:r>
              <a:rPr lang="en-US" altLang="zh-TW" sz="2400" b="1" dirty="0" smtClean="0"/>
              <a:t>” </a:t>
            </a:r>
            <a:r>
              <a:rPr lang="en-US" altLang="zh-TW" sz="2400" b="1" dirty="0"/>
              <a:t>By Professor Chong Tai </a:t>
            </a:r>
            <a:r>
              <a:rPr lang="en-US" altLang="zh-TW" sz="2400" b="1" dirty="0" smtClean="0"/>
              <a:t>Leung, </a:t>
            </a:r>
            <a:r>
              <a:rPr lang="en-US" altLang="zh-HK" sz="2400" b="1" dirty="0"/>
              <a:t>15 February 2020</a:t>
            </a:r>
            <a:endParaRPr lang="en-US" altLang="zh-TW" sz="2400" b="1" dirty="0"/>
          </a:p>
          <a:p>
            <a:pPr lvl="1" latinLnBrk="1"/>
            <a:r>
              <a:rPr lang="en-US" altLang="zh-HK" sz="2000" dirty="0" smtClean="0">
                <a:hlinkClick r:id="rId2"/>
              </a:rPr>
              <a:t>https</a:t>
            </a:r>
            <a:r>
              <a:rPr lang="en-US" altLang="zh-HK" sz="2000" dirty="0">
                <a:hlinkClick r:id="rId2"/>
              </a:rPr>
              <a:t>://</a:t>
            </a:r>
            <a:r>
              <a:rPr lang="en-US" altLang="zh-HK" sz="2000" dirty="0" smtClean="0">
                <a:hlinkClick r:id="rId2"/>
              </a:rPr>
              <a:t>www.eastasiaforum.org/2020/02/15/the-novel-coronavirus-and-economic-contagion</a:t>
            </a:r>
            <a:r>
              <a:rPr lang="en-US" altLang="zh-HK" sz="2000" dirty="0">
                <a:hlinkClick r:id="rId2"/>
              </a:rPr>
              <a:t>/?</a:t>
            </a:r>
            <a:r>
              <a:rPr lang="en-US" altLang="zh-HK" sz="2000" dirty="0" smtClean="0">
                <a:hlinkClick r:id="rId2"/>
              </a:rPr>
              <a:t>from=timeline&amp;isappinstalled=0</a:t>
            </a:r>
            <a:endParaRPr lang="en-US" altLang="zh-HK" sz="2000" dirty="0" smtClean="0"/>
          </a:p>
          <a:p>
            <a:pPr marL="457200" lvl="1" indent="0" latinLnBrk="1">
              <a:buNone/>
            </a:pPr>
            <a:endParaRPr lang="en-US" altLang="zh-HK" sz="2000" dirty="0"/>
          </a:p>
          <a:p>
            <a:r>
              <a:rPr lang="en-US" altLang="zh-TW" sz="2400" dirty="0">
                <a:latin typeface="新細明體"/>
                <a:ea typeface="新細明體"/>
              </a:rPr>
              <a:t>《</a:t>
            </a:r>
            <a:r>
              <a:rPr lang="zh-TW" altLang="en-US" sz="2400" b="1" dirty="0" smtClean="0"/>
              <a:t>新</a:t>
            </a:r>
            <a:r>
              <a:rPr lang="zh-TW" altLang="en-US" sz="2400" b="1" dirty="0"/>
              <a:t>冠肺炎與貨幣</a:t>
            </a:r>
            <a:r>
              <a:rPr lang="zh-TW" altLang="en-US" sz="2400" b="1" dirty="0" smtClean="0"/>
              <a:t>政策</a:t>
            </a:r>
            <a:r>
              <a:rPr lang="en-US" altLang="zh-TW" sz="2400" dirty="0" smtClean="0">
                <a:latin typeface="新細明體"/>
                <a:ea typeface="新細明體"/>
              </a:rPr>
              <a:t>》</a:t>
            </a:r>
            <a:r>
              <a:rPr lang="zh-TW" altLang="en-US" sz="2400" b="1" dirty="0" smtClean="0"/>
              <a:t>陸炎輝教授</a:t>
            </a:r>
            <a:r>
              <a:rPr lang="en-US" altLang="zh-TW" sz="2400" b="1" dirty="0" smtClean="0"/>
              <a:t>	</a:t>
            </a:r>
            <a:r>
              <a:rPr lang="en-US" altLang="zh-HK" sz="2400" b="1" dirty="0" smtClean="0"/>
              <a:t>2020</a:t>
            </a:r>
            <a:r>
              <a:rPr lang="zh-TW" altLang="en-US" sz="2400" b="1" dirty="0"/>
              <a:t>年</a:t>
            </a:r>
            <a:r>
              <a:rPr lang="en-US" altLang="zh-TW" sz="2400" b="1" dirty="0"/>
              <a:t>3</a:t>
            </a:r>
            <a:r>
              <a:rPr lang="zh-TW" altLang="en-US" sz="2400" b="1" dirty="0"/>
              <a:t>月</a:t>
            </a:r>
            <a:r>
              <a:rPr lang="en-US" altLang="zh-TW" sz="2400" b="1" dirty="0"/>
              <a:t>4</a:t>
            </a:r>
            <a:r>
              <a:rPr lang="zh-TW" altLang="en-US" sz="2400" b="1" dirty="0" smtClean="0"/>
              <a:t>日</a:t>
            </a:r>
            <a:endParaRPr lang="en-US" altLang="zh-TW" sz="2400" b="1" dirty="0" smtClean="0"/>
          </a:p>
          <a:p>
            <a:pPr lvl="1" latinLnBrk="1"/>
            <a:r>
              <a:rPr lang="en-US" sz="2000" dirty="0">
                <a:hlinkClick r:id="rId3"/>
              </a:rPr>
              <a:t>https://www.fbe.hku.hk/in-the-media/covid-19-and-monetary-policy</a:t>
            </a:r>
            <a:endParaRPr lang="en-US" sz="2000" dirty="0"/>
          </a:p>
          <a:p>
            <a:pPr lvl="1" latinLnBrk="1"/>
            <a:endParaRPr lang="zh-HK" altLang="en-US" sz="2000" dirty="0" smtClean="0"/>
          </a:p>
          <a:p>
            <a:pPr marL="457200" lvl="1" indent="0" latinLnBrk="1">
              <a:buNone/>
            </a:pPr>
            <a:endParaRPr lang="zh-HK" altLang="en-US" sz="2000"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842726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好書推介</a:t>
            </a: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49</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961"/>
          <a:stretch/>
        </p:blipFill>
        <p:spPr bwMode="auto">
          <a:xfrm>
            <a:off x="72424" y="1279436"/>
            <a:ext cx="9004190" cy="360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163" y="2587765"/>
            <a:ext cx="1511956" cy="149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字方塊 8"/>
          <p:cNvSpPr txBox="1"/>
          <p:nvPr/>
        </p:nvSpPr>
        <p:spPr>
          <a:xfrm>
            <a:off x="5656678" y="4713652"/>
            <a:ext cx="3057247" cy="338554"/>
          </a:xfrm>
          <a:prstGeom prst="rect">
            <a:avLst/>
          </a:prstGeom>
          <a:noFill/>
        </p:spPr>
        <p:txBody>
          <a:bodyPr wrap="none" rtlCol="0">
            <a:spAutoFit/>
          </a:bodyPr>
          <a:lstStyle/>
          <a:p>
            <a:r>
              <a:rPr lang="zh-TW" altLang="en-US" sz="1600" dirty="0" smtClean="0"/>
              <a:t>資料來源：</a:t>
            </a:r>
            <a:r>
              <a:rPr lang="zh-TW" altLang="en-US" sz="1600" dirty="0" smtClean="0">
                <a:hlinkClick r:id="rId4"/>
              </a:rPr>
              <a:t>香港公共圖書館網頁</a:t>
            </a:r>
            <a:endParaRPr lang="zh-HK" altLang="en-US" sz="1600" dirty="0"/>
          </a:p>
        </p:txBody>
      </p:sp>
      <p:sp>
        <p:nvSpPr>
          <p:cNvPr id="7" name="文字方塊 6"/>
          <p:cNvSpPr txBox="1"/>
          <p:nvPr/>
        </p:nvSpPr>
        <p:spPr>
          <a:xfrm>
            <a:off x="226337" y="5335607"/>
            <a:ext cx="8646059" cy="646331"/>
          </a:xfrm>
          <a:prstGeom prst="rect">
            <a:avLst/>
          </a:prstGeom>
          <a:noFill/>
        </p:spPr>
        <p:txBody>
          <a:bodyPr wrap="square" rtlCol="0">
            <a:spAutoFit/>
          </a:bodyPr>
          <a:lstStyle/>
          <a:p>
            <a:r>
              <a:rPr lang="zh-TW" altLang="en-US" b="1" dirty="0" smtClean="0"/>
              <a:t>註：本書另有簡體中文譯本，書名為</a:t>
            </a:r>
            <a:r>
              <a:rPr lang="en-US" altLang="zh-TW" b="1" dirty="0" smtClean="0">
                <a:latin typeface="新細明體"/>
                <a:ea typeface="新細明體"/>
              </a:rPr>
              <a:t>《</a:t>
            </a:r>
            <a:r>
              <a:rPr lang="zh-CN" altLang="en-US" b="1" dirty="0" smtClean="0"/>
              <a:t>經濟指標解讀：洞悉未來經濟發展趨勢和投資機會</a:t>
            </a:r>
            <a:r>
              <a:rPr lang="en-US" altLang="zh-TW" b="1" dirty="0" smtClean="0">
                <a:latin typeface="新細明體"/>
                <a:ea typeface="新細明體"/>
              </a:rPr>
              <a:t>》</a:t>
            </a:r>
            <a:r>
              <a:rPr lang="zh-TW" altLang="en-US" b="1" dirty="0" smtClean="0">
                <a:latin typeface="新細明體"/>
                <a:ea typeface="新細明體"/>
              </a:rPr>
              <a:t>。</a:t>
            </a:r>
            <a:endParaRPr lang="zh-TW" altLang="en-US" b="1" dirty="0"/>
          </a:p>
        </p:txBody>
      </p:sp>
      <p:pic>
        <p:nvPicPr>
          <p:cNvPr id="8" name="Graphic 2" descr="Books">
            <a:extLst>
              <a:ext uri="{FF2B5EF4-FFF2-40B4-BE49-F238E27FC236}">
                <a16:creationId xmlns:a16="http://schemas.microsoft.com/office/drawing/2014/main" id="{3823F495-B5DC-43EC-B704-34BDCFE66704}"/>
              </a:ext>
            </a:extLst>
          </p:cNvPr>
          <p:cNvPicPr>
            <a:picLocks noChangeAspect="1"/>
          </p:cNvPicPr>
          <p:nvPr/>
        </p:nvPicPr>
        <p:blipFill>
          <a:blip r:embed="rId5">
            <a:duotone>
              <a:prstClr val="black"/>
              <a:schemeClr val="accent5">
                <a:tint val="45000"/>
                <a:satMod val="400000"/>
              </a:schemeClr>
            </a:duotone>
            <a:extLst>
              <a:ext uri="{96DAC541-7B7A-43D3-8B79-37D633B846F1}">
                <asvg:svgBlip xmlns="" xmlns:asvg="http://schemas.microsoft.com/office/drawing/2016/SVG/main" r:embed="rId6"/>
              </a:ext>
            </a:extLst>
          </a:blip>
          <a:stretch>
            <a:fillRect/>
          </a:stretch>
        </p:blipFill>
        <p:spPr>
          <a:xfrm>
            <a:off x="2763637" y="312552"/>
            <a:ext cx="827170" cy="827170"/>
          </a:xfrm>
          <a:prstGeom prst="rect">
            <a:avLst/>
          </a:prstGeom>
        </p:spPr>
      </p:pic>
    </p:spTree>
    <p:extLst>
      <p:ext uri="{BB962C8B-B14F-4D97-AF65-F5344CB8AC3E}">
        <p14:creationId xmlns:p14="http://schemas.microsoft.com/office/powerpoint/2010/main" val="247003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en-US" altLang="zh-TW" dirty="0" smtClean="0"/>
              <a:t>I. </a:t>
            </a:r>
            <a:r>
              <a:rPr lang="zh-TW" altLang="en-US" dirty="0" smtClean="0"/>
              <a:t>香港</a:t>
            </a:r>
            <a:r>
              <a:rPr lang="zh-TW" altLang="en-US" dirty="0"/>
              <a:t>經濟有哪些特點</a:t>
            </a:r>
            <a:r>
              <a:rPr lang="en-US" altLang="zh-TW" dirty="0"/>
              <a:t>?</a:t>
            </a:r>
            <a:endParaRPr lang="zh-TW" altLang="en-US" dirty="0"/>
          </a:p>
        </p:txBody>
      </p:sp>
      <p:sp>
        <p:nvSpPr>
          <p:cNvPr id="3" name="內容版面配置區 2"/>
          <p:cNvSpPr>
            <a:spLocks noGrp="1"/>
          </p:cNvSpPr>
          <p:nvPr>
            <p:ph idx="1"/>
          </p:nvPr>
        </p:nvSpPr>
        <p:spPr>
          <a:xfrm>
            <a:off x="836879" y="1436343"/>
            <a:ext cx="7564736" cy="4351338"/>
          </a:xfrm>
        </p:spPr>
        <p:txBody>
          <a:bodyPr>
            <a:normAutofit/>
          </a:bodyPr>
          <a:lstStyle/>
          <a:p>
            <a:pPr marL="457200" indent="-457200">
              <a:lnSpc>
                <a:spcPct val="200000"/>
              </a:lnSpc>
              <a:buFont typeface="+mj-lt"/>
              <a:buAutoNum type="alphaUcPeriod"/>
            </a:pPr>
            <a:r>
              <a:rPr lang="zh-TW" altLang="en-US" sz="2400" dirty="0" smtClean="0"/>
              <a:t>開放及外向型經濟</a:t>
            </a:r>
            <a:r>
              <a:rPr lang="en-US" altLang="zh-TW" sz="2400" dirty="0" smtClean="0">
                <a:sym typeface="Wingdings" panose="05000000000000000000" pitchFamily="2" charset="2"/>
              </a:rPr>
              <a:t></a:t>
            </a:r>
            <a:r>
              <a:rPr lang="zh-TW" altLang="en-US" sz="2400" dirty="0" smtClean="0">
                <a:solidFill>
                  <a:srgbClr val="0000FF"/>
                </a:solidFill>
                <a:sym typeface="Wingdings" panose="05000000000000000000" pitchFamily="2" charset="2"/>
              </a:rPr>
              <a:t>如何得知</a:t>
            </a:r>
            <a:r>
              <a:rPr lang="en-US" altLang="zh-TW" sz="2400" dirty="0" smtClean="0">
                <a:solidFill>
                  <a:srgbClr val="0000FF"/>
                </a:solidFill>
                <a:sym typeface="Wingdings" panose="05000000000000000000" pitchFamily="2" charset="2"/>
              </a:rPr>
              <a:t>?</a:t>
            </a:r>
          </a:p>
          <a:p>
            <a:pPr marL="457200" indent="-457200">
              <a:lnSpc>
                <a:spcPct val="200000"/>
              </a:lnSpc>
              <a:buFont typeface="+mj-lt"/>
              <a:buAutoNum type="alphaUcPeriod"/>
            </a:pPr>
            <a:r>
              <a:rPr lang="zh-TW" altLang="en-US" sz="2400" dirty="0" smtClean="0"/>
              <a:t>與世界各地（尤其是內地）的經濟發展息息相關</a:t>
            </a:r>
            <a:r>
              <a:rPr lang="en-US" altLang="zh-TW" sz="2400" dirty="0" smtClean="0">
                <a:sym typeface="Wingdings" panose="05000000000000000000" pitchFamily="2" charset="2"/>
              </a:rPr>
              <a:t></a:t>
            </a:r>
            <a:r>
              <a:rPr lang="zh-TW" altLang="en-US" sz="2400" dirty="0">
                <a:solidFill>
                  <a:srgbClr val="0000FF"/>
                </a:solidFill>
                <a:sym typeface="Wingdings" panose="05000000000000000000" pitchFamily="2" charset="2"/>
              </a:rPr>
              <a:t>從</a:t>
            </a:r>
            <a:r>
              <a:rPr lang="zh-TW" altLang="en-US" sz="2400" dirty="0" smtClean="0">
                <a:solidFill>
                  <a:srgbClr val="0000FF"/>
                </a:solidFill>
                <a:sym typeface="Wingdings" panose="05000000000000000000" pitchFamily="2" charset="2"/>
              </a:rPr>
              <a:t>哪些數據顯示</a:t>
            </a:r>
            <a:r>
              <a:rPr lang="en-US" altLang="zh-TW" sz="2400" dirty="0" smtClean="0">
                <a:solidFill>
                  <a:srgbClr val="0000FF"/>
                </a:solidFill>
                <a:sym typeface="Wingdings" panose="05000000000000000000" pitchFamily="2" charset="2"/>
              </a:rPr>
              <a:t>?</a:t>
            </a:r>
            <a:endParaRPr lang="en-US" altLang="zh-TW" sz="2400" dirty="0">
              <a:solidFill>
                <a:srgbClr val="0000FF"/>
              </a:solidFill>
              <a:sym typeface="Wingdings" panose="05000000000000000000" pitchFamily="2" charset="2"/>
            </a:endParaRPr>
          </a:p>
          <a:p>
            <a:pPr marL="457200" indent="-457200">
              <a:lnSpc>
                <a:spcPct val="200000"/>
              </a:lnSpc>
              <a:buFont typeface="+mj-lt"/>
              <a:buAutoNum type="alphaUcPeriod"/>
            </a:pPr>
            <a:r>
              <a:rPr lang="zh-TW" altLang="en-US" sz="2400" dirty="0" smtClean="0"/>
              <a:t>四個主要行業（金融服務、貿易及物流、旅遊和專業及工商業支援服務</a:t>
            </a:r>
            <a:r>
              <a:rPr lang="zh-TW" altLang="en-US" sz="2400" dirty="0"/>
              <a:t>）</a:t>
            </a:r>
            <a:r>
              <a:rPr lang="en-US" altLang="zh-TW" sz="2400" dirty="0" smtClean="0">
                <a:sym typeface="Wingdings" panose="05000000000000000000" pitchFamily="2" charset="2"/>
              </a:rPr>
              <a:t></a:t>
            </a:r>
            <a:r>
              <a:rPr lang="zh-TW" altLang="en-US" sz="2400" dirty="0" smtClean="0">
                <a:solidFill>
                  <a:srgbClr val="0000FF"/>
                </a:solidFill>
                <a:sym typeface="Wingdings" panose="05000000000000000000" pitchFamily="2" charset="2"/>
              </a:rPr>
              <a:t>對香港</a:t>
            </a:r>
            <a:r>
              <a:rPr lang="zh-TW" altLang="en-US" sz="2400" dirty="0">
                <a:solidFill>
                  <a:srgbClr val="0000FF"/>
                </a:solidFill>
                <a:sym typeface="Wingdings" panose="05000000000000000000" pitchFamily="2" charset="2"/>
              </a:rPr>
              <a:t>的</a:t>
            </a:r>
            <a:r>
              <a:rPr lang="zh-TW" altLang="en-US" sz="2400" dirty="0" smtClean="0">
                <a:solidFill>
                  <a:srgbClr val="0000FF"/>
                </a:solidFill>
                <a:sym typeface="Wingdings" panose="05000000000000000000" pitchFamily="2" charset="2"/>
              </a:rPr>
              <a:t>重要性</a:t>
            </a:r>
            <a:r>
              <a:rPr lang="en-US" altLang="zh-TW" sz="2400" dirty="0" smtClean="0">
                <a:solidFill>
                  <a:srgbClr val="0000FF"/>
                </a:solidFill>
                <a:sym typeface="Wingdings" panose="05000000000000000000" pitchFamily="2" charset="2"/>
              </a:rPr>
              <a:t>?</a:t>
            </a:r>
            <a:endParaRPr lang="en-US" altLang="zh-TW" sz="2400" dirty="0" smtClean="0">
              <a:solidFill>
                <a:srgbClr val="0000FF"/>
              </a:solidFill>
            </a:endParaRPr>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09127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9" y="1285257"/>
            <a:ext cx="8899748" cy="375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dirty="0" smtClean="0"/>
              <a:t>好書推介</a:t>
            </a: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50</a:t>
            </a:fld>
            <a:endParaRPr lang="en-US" dirty="0"/>
          </a:p>
        </p:txBody>
      </p:sp>
      <p:sp>
        <p:nvSpPr>
          <p:cNvPr id="9" name="文字方塊 8"/>
          <p:cNvSpPr txBox="1"/>
          <p:nvPr/>
        </p:nvSpPr>
        <p:spPr>
          <a:xfrm>
            <a:off x="5873776" y="4716997"/>
            <a:ext cx="3057247" cy="338554"/>
          </a:xfrm>
          <a:prstGeom prst="rect">
            <a:avLst/>
          </a:prstGeom>
          <a:noFill/>
        </p:spPr>
        <p:txBody>
          <a:bodyPr wrap="none" rtlCol="0">
            <a:spAutoFit/>
          </a:bodyPr>
          <a:lstStyle/>
          <a:p>
            <a:r>
              <a:rPr lang="zh-TW" altLang="en-US" sz="1600" dirty="0" smtClean="0"/>
              <a:t>資料來源：</a:t>
            </a:r>
            <a:r>
              <a:rPr lang="zh-TW" altLang="en-US" sz="1600" dirty="0" smtClean="0">
                <a:hlinkClick r:id="rId3"/>
              </a:rPr>
              <a:t>香港公共圖書館網頁</a:t>
            </a:r>
            <a:endParaRPr lang="zh-HK" altLang="en-US" sz="1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752" y="2316538"/>
            <a:ext cx="1501200" cy="148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325925" y="5095007"/>
            <a:ext cx="8474043" cy="923330"/>
          </a:xfrm>
          <a:prstGeom prst="rect">
            <a:avLst/>
          </a:prstGeom>
          <a:noFill/>
        </p:spPr>
        <p:txBody>
          <a:bodyPr wrap="square" rtlCol="0">
            <a:spAutoFit/>
          </a:bodyPr>
          <a:lstStyle/>
          <a:p>
            <a:r>
              <a:rPr lang="zh-TW" altLang="en-US" b="1" dirty="0" smtClean="0"/>
              <a:t>註：本書另有共兩冊的繁體中文譯本，書名分別為</a:t>
            </a:r>
            <a:r>
              <a:rPr lang="en-US" altLang="zh-TW" b="1" dirty="0" smtClean="0">
                <a:latin typeface="新細明體"/>
                <a:ea typeface="新細明體"/>
              </a:rPr>
              <a:t>《</a:t>
            </a:r>
            <a:r>
              <a:rPr lang="zh-TW" altLang="en-US" b="1" dirty="0" smtClean="0"/>
              <a:t>零</a:t>
            </a:r>
            <a:r>
              <a:rPr lang="zh-TW" altLang="en-US" b="1" dirty="0"/>
              <a:t>基礎也不怕，史丹佛給你最好懂的經濟學：個體經濟</a:t>
            </a:r>
            <a:r>
              <a:rPr lang="zh-TW" altLang="en-US" b="1" dirty="0" smtClean="0"/>
              <a:t>篇</a:t>
            </a:r>
            <a:r>
              <a:rPr lang="en-US" altLang="zh-TW" b="1" dirty="0" smtClean="0">
                <a:latin typeface="新細明體"/>
                <a:ea typeface="新細明體"/>
              </a:rPr>
              <a:t>》</a:t>
            </a:r>
            <a:r>
              <a:rPr lang="zh-TW" altLang="en-US" b="1" dirty="0" smtClean="0">
                <a:latin typeface="新細明體"/>
                <a:ea typeface="新細明體"/>
              </a:rPr>
              <a:t>和</a:t>
            </a:r>
            <a:r>
              <a:rPr lang="en-US" altLang="zh-TW" b="1" dirty="0">
                <a:latin typeface="新細明體"/>
                <a:ea typeface="新細明體"/>
              </a:rPr>
              <a:t>《</a:t>
            </a:r>
            <a:r>
              <a:rPr lang="zh-TW" altLang="en-US" b="1" dirty="0" smtClean="0"/>
              <a:t>零</a:t>
            </a:r>
            <a:r>
              <a:rPr lang="zh-TW" altLang="en-US" b="1" dirty="0"/>
              <a:t>基礎也不怕，史丹佛給你最好懂的經濟學：總體經濟</a:t>
            </a:r>
            <a:r>
              <a:rPr lang="zh-TW" altLang="en-US" b="1" dirty="0" smtClean="0"/>
              <a:t>篇</a:t>
            </a:r>
            <a:r>
              <a:rPr lang="en-US" altLang="zh-TW" b="1" dirty="0" smtClean="0">
                <a:latin typeface="新細明體"/>
                <a:ea typeface="新細明體"/>
              </a:rPr>
              <a:t>》</a:t>
            </a:r>
            <a:r>
              <a:rPr lang="zh-TW" altLang="en-US" b="1" dirty="0" smtClean="0">
                <a:latin typeface="新細明體"/>
                <a:ea typeface="新細明體"/>
              </a:rPr>
              <a:t>。</a:t>
            </a:r>
            <a:endParaRPr lang="zh-TW" altLang="en-US" b="1" dirty="0"/>
          </a:p>
        </p:txBody>
      </p:sp>
      <p:pic>
        <p:nvPicPr>
          <p:cNvPr id="11" name="Graphic 2" descr="Books">
            <a:extLst>
              <a:ext uri="{FF2B5EF4-FFF2-40B4-BE49-F238E27FC236}">
                <a16:creationId xmlns:a16="http://schemas.microsoft.com/office/drawing/2014/main" id="{3823F495-B5DC-43EC-B704-34BDCFE66704}"/>
              </a:ext>
            </a:extLst>
          </p:cNvPr>
          <p:cNvPicPr>
            <a:picLocks noChangeAspect="1"/>
          </p:cNvPicPr>
          <p:nvPr/>
        </p:nvPicPr>
        <p:blipFill>
          <a:blip r:embed="rId5">
            <a:duotone>
              <a:prstClr val="black"/>
              <a:schemeClr val="accent5">
                <a:tint val="45000"/>
                <a:satMod val="400000"/>
              </a:schemeClr>
            </a:duotone>
            <a:extLst>
              <a:ext uri="{96DAC541-7B7A-43D3-8B79-37D633B846F1}">
                <asvg:svgBlip xmlns="" xmlns:asvg="http://schemas.microsoft.com/office/drawing/2016/SVG/main" r:embed="rId6"/>
              </a:ext>
            </a:extLst>
          </a:blip>
          <a:stretch>
            <a:fillRect/>
          </a:stretch>
        </p:blipFill>
        <p:spPr>
          <a:xfrm>
            <a:off x="2763637" y="312552"/>
            <a:ext cx="827170" cy="827170"/>
          </a:xfrm>
          <a:prstGeom prst="rect">
            <a:avLst/>
          </a:prstGeom>
        </p:spPr>
      </p:pic>
    </p:spTree>
    <p:extLst>
      <p:ext uri="{BB962C8B-B14F-4D97-AF65-F5344CB8AC3E}">
        <p14:creationId xmlns:p14="http://schemas.microsoft.com/office/powerpoint/2010/main" val="341001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26" y="1182993"/>
            <a:ext cx="8062843" cy="401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dirty="0" smtClean="0"/>
              <a:t>好書推介</a:t>
            </a: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51</a:t>
            </a:fld>
            <a:endParaRPr lang="en-US" dirty="0"/>
          </a:p>
        </p:txBody>
      </p:sp>
      <p:sp>
        <p:nvSpPr>
          <p:cNvPr id="9" name="文字方塊 8"/>
          <p:cNvSpPr txBox="1"/>
          <p:nvPr/>
        </p:nvSpPr>
        <p:spPr>
          <a:xfrm>
            <a:off x="5873776" y="4599308"/>
            <a:ext cx="3057247" cy="338554"/>
          </a:xfrm>
          <a:prstGeom prst="rect">
            <a:avLst/>
          </a:prstGeom>
          <a:noFill/>
        </p:spPr>
        <p:txBody>
          <a:bodyPr wrap="none" rtlCol="0">
            <a:spAutoFit/>
          </a:bodyPr>
          <a:lstStyle/>
          <a:p>
            <a:r>
              <a:rPr lang="zh-TW" altLang="en-US" sz="1600" dirty="0" smtClean="0"/>
              <a:t>資料來源：</a:t>
            </a:r>
            <a:r>
              <a:rPr lang="zh-TW" altLang="en-US" sz="1600" dirty="0" smtClean="0">
                <a:hlinkClick r:id="rId3"/>
              </a:rPr>
              <a:t>香港公共圖書館網頁</a:t>
            </a:r>
            <a:endParaRPr lang="zh-HK" altLang="en-US" sz="1600" dirty="0"/>
          </a:p>
        </p:txBody>
      </p:sp>
      <p:sp>
        <p:nvSpPr>
          <p:cNvPr id="3" name="文字方塊 2"/>
          <p:cNvSpPr txBox="1"/>
          <p:nvPr/>
        </p:nvSpPr>
        <p:spPr>
          <a:xfrm>
            <a:off x="371190" y="5221749"/>
            <a:ext cx="8474043" cy="923330"/>
          </a:xfrm>
          <a:prstGeom prst="rect">
            <a:avLst/>
          </a:prstGeom>
          <a:noFill/>
        </p:spPr>
        <p:txBody>
          <a:bodyPr wrap="square" rtlCol="0">
            <a:spAutoFit/>
          </a:bodyPr>
          <a:lstStyle/>
          <a:p>
            <a:r>
              <a:rPr lang="zh-TW" altLang="en-US" b="1" dirty="0" smtClean="0"/>
              <a:t>註：本書另有繁體中文譯本，書名為</a:t>
            </a:r>
            <a:r>
              <a:rPr lang="en-US" altLang="zh-TW" b="1" dirty="0" smtClean="0">
                <a:latin typeface="新細明體"/>
                <a:ea typeface="新細明體"/>
              </a:rPr>
              <a:t>《</a:t>
            </a:r>
            <a:r>
              <a:rPr lang="zh-TW" altLang="en-US" b="1" dirty="0"/>
              <a:t>說真相的勇氣：芝加哥經濟學人與大法官的反常識對話錄</a:t>
            </a:r>
            <a:r>
              <a:rPr lang="en-US" altLang="zh-TW" b="1" dirty="0"/>
              <a:t>》</a:t>
            </a:r>
            <a:r>
              <a:rPr lang="zh-TW" altLang="en-US" b="1" dirty="0"/>
              <a:t>（另一版本又稱</a:t>
            </a:r>
            <a:r>
              <a:rPr lang="en-US" altLang="zh-TW" b="1" dirty="0"/>
              <a:t>《</a:t>
            </a:r>
            <a:r>
              <a:rPr lang="zh-TW" altLang="en-US" b="1" dirty="0"/>
              <a:t>胖子的脂肪該被抽稅嗎</a:t>
            </a:r>
            <a:r>
              <a:rPr lang="en-US" altLang="zh-TW" b="1" dirty="0"/>
              <a:t>?</a:t>
            </a:r>
            <a:r>
              <a:rPr lang="zh-TW" altLang="en-US" b="1" dirty="0"/>
              <a:t>：人的行為怎麼計算</a:t>
            </a:r>
            <a:r>
              <a:rPr lang="en-US" altLang="zh-TW" b="1" dirty="0"/>
              <a:t>?</a:t>
            </a:r>
            <a:r>
              <a:rPr lang="zh-TW" altLang="en-US" b="1" dirty="0"/>
              <a:t>經濟學人與大法官帶你看見生活、社會與世界的隱藏價格</a:t>
            </a:r>
            <a:r>
              <a:rPr lang="en-US" altLang="zh-TW" b="1" dirty="0"/>
              <a:t>》</a:t>
            </a:r>
            <a:r>
              <a:rPr lang="zh-TW" altLang="en-US" b="1" dirty="0" smtClean="0">
                <a:latin typeface="新細明體"/>
                <a:ea typeface="新細明體"/>
              </a:rPr>
              <a:t>）</a:t>
            </a:r>
            <a:r>
              <a:rPr lang="en-US" altLang="zh-TW" b="1" dirty="0" smtClean="0">
                <a:latin typeface="新細明體"/>
                <a:ea typeface="新細明體"/>
              </a:rPr>
              <a:t> </a:t>
            </a:r>
            <a:r>
              <a:rPr lang="zh-TW" altLang="en-US" b="1" dirty="0" smtClean="0">
                <a:latin typeface="新細明體"/>
                <a:ea typeface="新細明體"/>
              </a:rPr>
              <a:t>。</a:t>
            </a:r>
            <a:endParaRPr lang="zh-TW" altLang="en-US" b="1"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896" y="1757174"/>
            <a:ext cx="1501200" cy="147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phic 2" descr="Books">
            <a:extLst>
              <a:ext uri="{FF2B5EF4-FFF2-40B4-BE49-F238E27FC236}">
                <a16:creationId xmlns:a16="http://schemas.microsoft.com/office/drawing/2014/main" id="{3823F495-B5DC-43EC-B704-34BDCFE66704}"/>
              </a:ext>
            </a:extLst>
          </p:cNvPr>
          <p:cNvPicPr>
            <a:picLocks noChangeAspect="1"/>
          </p:cNvPicPr>
          <p:nvPr/>
        </p:nvPicPr>
        <p:blipFill>
          <a:blip r:embed="rId5">
            <a:duotone>
              <a:prstClr val="black"/>
              <a:schemeClr val="accent5">
                <a:tint val="45000"/>
                <a:satMod val="400000"/>
              </a:schemeClr>
            </a:duotone>
            <a:extLst>
              <a:ext uri="{96DAC541-7B7A-43D3-8B79-37D633B846F1}">
                <asvg:svgBlip xmlns="" xmlns:asvg="http://schemas.microsoft.com/office/drawing/2016/SVG/main" r:embed="rId6"/>
              </a:ext>
            </a:extLst>
          </a:blip>
          <a:stretch>
            <a:fillRect/>
          </a:stretch>
        </p:blipFill>
        <p:spPr>
          <a:xfrm>
            <a:off x="2763637" y="312552"/>
            <a:ext cx="827170" cy="827170"/>
          </a:xfrm>
          <a:prstGeom prst="rect">
            <a:avLst/>
          </a:prstGeom>
        </p:spPr>
      </p:pic>
    </p:spTree>
    <p:extLst>
      <p:ext uri="{BB962C8B-B14F-4D97-AF65-F5344CB8AC3E}">
        <p14:creationId xmlns:p14="http://schemas.microsoft.com/office/powerpoint/2010/main" val="71116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40" y="1316263"/>
            <a:ext cx="8696253" cy="3473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dirty="0" smtClean="0"/>
              <a:t>好書推介</a:t>
            </a: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52</a:t>
            </a:fld>
            <a:endParaRPr lang="en-US" dirty="0"/>
          </a:p>
        </p:txBody>
      </p:sp>
      <p:sp>
        <p:nvSpPr>
          <p:cNvPr id="9" name="文字方塊 8"/>
          <p:cNvSpPr txBox="1"/>
          <p:nvPr/>
        </p:nvSpPr>
        <p:spPr>
          <a:xfrm>
            <a:off x="5873776" y="4599308"/>
            <a:ext cx="3057247" cy="338554"/>
          </a:xfrm>
          <a:prstGeom prst="rect">
            <a:avLst/>
          </a:prstGeom>
          <a:noFill/>
        </p:spPr>
        <p:txBody>
          <a:bodyPr wrap="none" rtlCol="0">
            <a:spAutoFit/>
          </a:bodyPr>
          <a:lstStyle/>
          <a:p>
            <a:r>
              <a:rPr lang="zh-TW" altLang="en-US" sz="1600" dirty="0" smtClean="0"/>
              <a:t>資料來源：</a:t>
            </a:r>
            <a:r>
              <a:rPr lang="zh-TW" altLang="en-US" sz="1600" dirty="0" smtClean="0">
                <a:hlinkClick r:id="rId3"/>
              </a:rPr>
              <a:t>香港公共圖書館網頁</a:t>
            </a:r>
            <a:endParaRPr lang="zh-HK" altLang="en-US" sz="1600" dirty="0"/>
          </a:p>
        </p:txBody>
      </p:sp>
      <p:sp>
        <p:nvSpPr>
          <p:cNvPr id="3" name="文字方塊 2"/>
          <p:cNvSpPr txBox="1"/>
          <p:nvPr/>
        </p:nvSpPr>
        <p:spPr>
          <a:xfrm>
            <a:off x="371190" y="5221749"/>
            <a:ext cx="8474043" cy="646331"/>
          </a:xfrm>
          <a:prstGeom prst="rect">
            <a:avLst/>
          </a:prstGeom>
          <a:noFill/>
        </p:spPr>
        <p:txBody>
          <a:bodyPr wrap="square" rtlCol="0">
            <a:spAutoFit/>
          </a:bodyPr>
          <a:lstStyle/>
          <a:p>
            <a:r>
              <a:rPr lang="zh-TW" altLang="en-US" b="1" dirty="0" smtClean="0"/>
              <a:t>註：本書另有繁體中文譯本，書名為</a:t>
            </a:r>
            <a:r>
              <a:rPr lang="en-US" altLang="zh-TW" b="1" dirty="0" smtClean="0">
                <a:latin typeface="新細明體"/>
                <a:ea typeface="新細明體"/>
              </a:rPr>
              <a:t>《</a:t>
            </a:r>
            <a:r>
              <a:rPr lang="zh-TW" altLang="en-US" b="1" dirty="0" smtClean="0"/>
              <a:t>蘋果</a:t>
            </a:r>
            <a:r>
              <a:rPr lang="zh-TW" altLang="en-US" b="1" dirty="0"/>
              <a:t>橘子思考術：隱藏在熱狗大賽、生吞細菌與奈及利亞詐騙信中的驚人</a:t>
            </a:r>
            <a:r>
              <a:rPr lang="zh-TW" altLang="en-US" b="1" dirty="0" smtClean="0"/>
              <a:t>智慧</a:t>
            </a:r>
            <a:r>
              <a:rPr lang="en-US" altLang="zh-TW" b="1" dirty="0" smtClean="0">
                <a:latin typeface="新細明體"/>
                <a:ea typeface="新細明體"/>
              </a:rPr>
              <a:t>》</a:t>
            </a:r>
            <a:r>
              <a:rPr lang="zh-TW" altLang="en-US" b="1" dirty="0" smtClean="0">
                <a:latin typeface="新細明體"/>
                <a:ea typeface="新細明體"/>
              </a:rPr>
              <a:t>。</a:t>
            </a:r>
            <a:endParaRPr lang="zh-TW" altLang="en-US" b="1"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866" y="2465196"/>
            <a:ext cx="1501200" cy="148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phic 2" descr="Books">
            <a:extLst>
              <a:ext uri="{FF2B5EF4-FFF2-40B4-BE49-F238E27FC236}">
                <a16:creationId xmlns:a16="http://schemas.microsoft.com/office/drawing/2014/main" id="{3823F495-B5DC-43EC-B704-34BDCFE66704}"/>
              </a:ext>
            </a:extLst>
          </p:cNvPr>
          <p:cNvPicPr>
            <a:picLocks noChangeAspect="1"/>
          </p:cNvPicPr>
          <p:nvPr/>
        </p:nvPicPr>
        <p:blipFill>
          <a:blip r:embed="rId5">
            <a:duotone>
              <a:prstClr val="black"/>
              <a:schemeClr val="accent5">
                <a:tint val="45000"/>
                <a:satMod val="400000"/>
              </a:schemeClr>
            </a:duotone>
            <a:extLst>
              <a:ext uri="{96DAC541-7B7A-43D3-8B79-37D633B846F1}">
                <asvg:svgBlip xmlns="" xmlns:asvg="http://schemas.microsoft.com/office/drawing/2016/SVG/main" r:embed="rId6"/>
              </a:ext>
            </a:extLst>
          </a:blip>
          <a:stretch>
            <a:fillRect/>
          </a:stretch>
        </p:blipFill>
        <p:spPr>
          <a:xfrm>
            <a:off x="2763637" y="312552"/>
            <a:ext cx="827170" cy="827170"/>
          </a:xfrm>
          <a:prstGeom prst="rect">
            <a:avLst/>
          </a:prstGeom>
        </p:spPr>
      </p:pic>
    </p:spTree>
    <p:extLst>
      <p:ext uri="{BB962C8B-B14F-4D97-AF65-F5344CB8AC3E}">
        <p14:creationId xmlns:p14="http://schemas.microsoft.com/office/powerpoint/2010/main" val="15321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73" y="1344858"/>
            <a:ext cx="6850784" cy="374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dirty="0" smtClean="0"/>
              <a:t>好書推介</a:t>
            </a:r>
            <a:endParaRPr lang="zh-HK" altLang="en-US"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53</a:t>
            </a:fld>
            <a:endParaRPr lang="en-US" dirty="0"/>
          </a:p>
        </p:txBody>
      </p:sp>
      <p:sp>
        <p:nvSpPr>
          <p:cNvPr id="9" name="文字方塊 8"/>
          <p:cNvSpPr txBox="1"/>
          <p:nvPr/>
        </p:nvSpPr>
        <p:spPr>
          <a:xfrm>
            <a:off x="5928097" y="4795744"/>
            <a:ext cx="3057247" cy="338554"/>
          </a:xfrm>
          <a:prstGeom prst="rect">
            <a:avLst/>
          </a:prstGeom>
          <a:noFill/>
        </p:spPr>
        <p:txBody>
          <a:bodyPr wrap="none" rtlCol="0">
            <a:spAutoFit/>
          </a:bodyPr>
          <a:lstStyle/>
          <a:p>
            <a:r>
              <a:rPr lang="zh-TW" altLang="en-US" sz="1600" dirty="0" smtClean="0"/>
              <a:t>資料來源：</a:t>
            </a:r>
            <a:r>
              <a:rPr lang="zh-TW" altLang="en-US" sz="1600" dirty="0" smtClean="0">
                <a:hlinkClick r:id="rId3"/>
              </a:rPr>
              <a:t>香港公共圖書館網頁</a:t>
            </a:r>
            <a:endParaRPr lang="zh-HK" altLang="en-US" sz="1600" dirty="0"/>
          </a:p>
        </p:txBody>
      </p:sp>
      <p:sp>
        <p:nvSpPr>
          <p:cNvPr id="3" name="文字方塊 2"/>
          <p:cNvSpPr txBox="1"/>
          <p:nvPr/>
        </p:nvSpPr>
        <p:spPr>
          <a:xfrm>
            <a:off x="371190" y="5321332"/>
            <a:ext cx="8474043" cy="369332"/>
          </a:xfrm>
          <a:prstGeom prst="rect">
            <a:avLst/>
          </a:prstGeom>
          <a:noFill/>
        </p:spPr>
        <p:txBody>
          <a:bodyPr wrap="square" rtlCol="0">
            <a:spAutoFit/>
          </a:bodyPr>
          <a:lstStyle/>
          <a:p>
            <a:r>
              <a:rPr lang="zh-TW" altLang="en-US" b="1" dirty="0" smtClean="0"/>
              <a:t>註：本書另有繁體中文譯本，書名為</a:t>
            </a:r>
            <a:r>
              <a:rPr lang="en-US" altLang="zh-TW" b="1" dirty="0" smtClean="0">
                <a:latin typeface="新細明體"/>
                <a:ea typeface="新細明體"/>
              </a:rPr>
              <a:t>《</a:t>
            </a:r>
            <a:r>
              <a:rPr lang="zh-TW" altLang="en-US" b="1" dirty="0" smtClean="0"/>
              <a:t>愛上</a:t>
            </a:r>
            <a:r>
              <a:rPr lang="zh-TW" altLang="en-US" b="1" dirty="0"/>
              <a:t>經濟：一個談經濟學的愛情故事</a:t>
            </a:r>
            <a:r>
              <a:rPr lang="en-US" altLang="zh-TW" b="1" dirty="0" smtClean="0">
                <a:latin typeface="新細明體"/>
                <a:ea typeface="新細明體"/>
              </a:rPr>
              <a:t>》</a:t>
            </a:r>
            <a:r>
              <a:rPr lang="zh-TW" altLang="en-US" b="1" dirty="0" smtClean="0">
                <a:latin typeface="新細明體"/>
                <a:ea typeface="新細明體"/>
              </a:rPr>
              <a:t>。</a:t>
            </a:r>
            <a:endParaRPr lang="zh-TW" altLang="en-US" b="1"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951" y="2424209"/>
            <a:ext cx="1501200" cy="151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phic 2" descr="Books">
            <a:extLst>
              <a:ext uri="{FF2B5EF4-FFF2-40B4-BE49-F238E27FC236}">
                <a16:creationId xmlns:a16="http://schemas.microsoft.com/office/drawing/2014/main" id="{3823F495-B5DC-43EC-B704-34BDCFE66704}"/>
              </a:ext>
            </a:extLst>
          </p:cNvPr>
          <p:cNvPicPr>
            <a:picLocks noChangeAspect="1"/>
          </p:cNvPicPr>
          <p:nvPr/>
        </p:nvPicPr>
        <p:blipFill>
          <a:blip r:embed="rId5">
            <a:duotone>
              <a:prstClr val="black"/>
              <a:schemeClr val="accent5">
                <a:tint val="45000"/>
                <a:satMod val="400000"/>
              </a:schemeClr>
            </a:duotone>
            <a:extLst>
              <a:ext uri="{96DAC541-7B7A-43D3-8B79-37D633B846F1}">
                <asvg:svgBlip xmlns="" xmlns:asvg="http://schemas.microsoft.com/office/drawing/2016/SVG/main" r:embed="rId6"/>
              </a:ext>
            </a:extLst>
          </a:blip>
          <a:stretch>
            <a:fillRect/>
          </a:stretch>
        </p:blipFill>
        <p:spPr>
          <a:xfrm>
            <a:off x="2763637" y="312552"/>
            <a:ext cx="827170" cy="827170"/>
          </a:xfrm>
          <a:prstGeom prst="rect">
            <a:avLst/>
          </a:prstGeom>
        </p:spPr>
      </p:pic>
    </p:spTree>
    <p:extLst>
      <p:ext uri="{BB962C8B-B14F-4D97-AF65-F5344CB8AC3E}">
        <p14:creationId xmlns:p14="http://schemas.microsoft.com/office/powerpoint/2010/main" val="412573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HK" altLang="en-US" dirty="0"/>
          </a:p>
        </p:txBody>
      </p:sp>
      <p:sp>
        <p:nvSpPr>
          <p:cNvPr id="3" name="內容版面配置區 2"/>
          <p:cNvSpPr>
            <a:spLocks noGrp="1"/>
          </p:cNvSpPr>
          <p:nvPr>
            <p:ph idx="1"/>
          </p:nvPr>
        </p:nvSpPr>
        <p:spPr>
          <a:xfrm>
            <a:off x="533400" y="1159605"/>
            <a:ext cx="8191500" cy="5105400"/>
          </a:xfrm>
        </p:spPr>
        <p:txBody>
          <a:bodyPr/>
          <a:lstStyle/>
          <a:p>
            <a:r>
              <a:rPr lang="zh-TW" altLang="en-US" dirty="0" smtClean="0"/>
              <a:t>香港經濟近況</a:t>
            </a:r>
            <a:endParaRPr lang="en-US" altLang="zh-TW" dirty="0" smtClean="0"/>
          </a:p>
          <a:p>
            <a:pPr lvl="1"/>
            <a:r>
              <a:rPr lang="en-US" altLang="zh-HK" sz="2000" u="sng" dirty="0" smtClean="0">
                <a:hlinkClick r:id="rId2"/>
              </a:rPr>
              <a:t>https</a:t>
            </a:r>
            <a:r>
              <a:rPr lang="en-US" altLang="zh-HK" sz="2000" u="sng" dirty="0">
                <a:hlinkClick r:id="rId2"/>
              </a:rPr>
              <a:t>://www.hkeconomy.gov.hk/tc/situation/index.htm</a:t>
            </a:r>
            <a:endParaRPr lang="zh-TW" altLang="zh-HK" sz="2000" dirty="0"/>
          </a:p>
          <a:p>
            <a:r>
              <a:rPr lang="zh-TW" altLang="en-US" dirty="0" smtClean="0"/>
              <a:t>政府統計處</a:t>
            </a:r>
            <a:endParaRPr lang="en-US" altLang="zh-TW" dirty="0" smtClean="0"/>
          </a:p>
          <a:p>
            <a:pPr lvl="1"/>
            <a:r>
              <a:rPr lang="en-US" altLang="zh-HK" sz="2000" dirty="0">
                <a:hlinkClick r:id="rId3"/>
              </a:rPr>
              <a:t>https://www.censtatd.gov.hk/home/index_tc.jsp</a:t>
            </a:r>
            <a:endParaRPr lang="en-US" altLang="zh-TW" sz="2000" dirty="0" smtClean="0"/>
          </a:p>
          <a:p>
            <a:r>
              <a:rPr lang="zh-TW" altLang="en-US" dirty="0" smtClean="0"/>
              <a:t>工業貿易處</a:t>
            </a:r>
            <a:endParaRPr lang="en-US" altLang="zh-TW" dirty="0" smtClean="0"/>
          </a:p>
          <a:p>
            <a:pPr lvl="1"/>
            <a:r>
              <a:rPr lang="en-US" altLang="zh-HK" sz="2000" dirty="0">
                <a:hlinkClick r:id="rId4"/>
              </a:rPr>
              <a:t>https://www.tid.gov.hk/cindex.html</a:t>
            </a:r>
            <a:endParaRPr lang="en-US" altLang="zh-TW" sz="2000" dirty="0" smtClean="0"/>
          </a:p>
          <a:p>
            <a:r>
              <a:rPr lang="zh-TW" altLang="en-US" dirty="0" smtClean="0"/>
              <a:t>香港公共圖書館</a:t>
            </a:r>
            <a:endParaRPr lang="en-US" altLang="zh-TW" dirty="0" smtClean="0"/>
          </a:p>
          <a:p>
            <a:pPr lvl="1"/>
            <a:r>
              <a:rPr lang="en-US" altLang="zh-HK" sz="2000" dirty="0">
                <a:hlinkClick r:id="rId5"/>
              </a:rPr>
              <a:t>https://</a:t>
            </a:r>
            <a:r>
              <a:rPr lang="en-US" altLang="zh-HK" sz="2000" dirty="0" smtClean="0">
                <a:hlinkClick r:id="rId5"/>
              </a:rPr>
              <a:t>www.hkpl.gov.hk/tc/index.html</a:t>
            </a:r>
            <a:endParaRPr lang="en-US" altLang="zh-HK" sz="2000" dirty="0" smtClean="0"/>
          </a:p>
          <a:p>
            <a:r>
              <a:rPr lang="zh-TW" altLang="en-US" dirty="0"/>
              <a:t>香港貿易發展局</a:t>
            </a:r>
            <a:endParaRPr lang="en-US" altLang="zh-TW" dirty="0"/>
          </a:p>
          <a:p>
            <a:pPr lvl="1"/>
            <a:r>
              <a:rPr lang="en-US" altLang="zh-HK" sz="2000" dirty="0">
                <a:hlinkClick r:id="rId6"/>
              </a:rPr>
              <a:t>http://hong-kong-economy-research.hktdc.com/tc</a:t>
            </a:r>
            <a:r>
              <a:rPr lang="en-US" altLang="zh-HK" sz="2000" dirty="0" smtClean="0">
                <a:hlinkClick r:id="rId6"/>
              </a:rPr>
              <a:t>/</a:t>
            </a:r>
            <a:endParaRPr lang="en-US" altLang="zh-TW" sz="2000"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92497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81999"/>
            <a:ext cx="7886700" cy="1325563"/>
          </a:xfrm>
        </p:spPr>
        <p:txBody>
          <a:bodyPr>
            <a:normAutofit/>
          </a:bodyPr>
          <a:lstStyle/>
          <a:p>
            <a:r>
              <a:rPr lang="en-US" altLang="zh-TW" dirty="0" smtClean="0"/>
              <a:t>A. </a:t>
            </a:r>
            <a:r>
              <a:rPr lang="zh-TW" altLang="en-US" dirty="0" smtClean="0"/>
              <a:t>開放</a:t>
            </a:r>
            <a:r>
              <a:rPr lang="zh-TW" altLang="en-US" dirty="0"/>
              <a:t>及外向型經濟</a:t>
            </a:r>
            <a:r>
              <a:rPr lang="en-US" altLang="zh-TW" dirty="0"/>
              <a:t/>
            </a:r>
            <a:br>
              <a:rPr lang="en-US" altLang="zh-TW" dirty="0"/>
            </a:br>
            <a:endParaRPr lang="zh-HK" altLang="en-US" dirty="0"/>
          </a:p>
        </p:txBody>
      </p:sp>
      <p:sp>
        <p:nvSpPr>
          <p:cNvPr id="3" name="投影片編號版面配置區 2"/>
          <p:cNvSpPr>
            <a:spLocks noGrp="1"/>
          </p:cNvSpPr>
          <p:nvPr>
            <p:ph type="sldNum" sz="quarter" idx="10"/>
          </p:nvPr>
        </p:nvSpPr>
        <p:spPr/>
        <p:txBody>
          <a:bodyPr/>
          <a:lstStyle/>
          <a:p>
            <a:fld id="{D57F1E4F-1CFF-5643-939E-217C01CDF565}" type="slidenum">
              <a:rPr lang="en-US" smtClean="0"/>
              <a:pPr/>
              <a:t>6</a:t>
            </a:fld>
            <a:endParaRPr lang="en-US" dirty="0"/>
          </a:p>
        </p:txBody>
      </p:sp>
      <p:sp>
        <p:nvSpPr>
          <p:cNvPr id="6" name="文字方塊 5"/>
          <p:cNvSpPr txBox="1"/>
          <p:nvPr/>
        </p:nvSpPr>
        <p:spPr>
          <a:xfrm>
            <a:off x="2049698" y="6198127"/>
            <a:ext cx="5017464" cy="338554"/>
          </a:xfrm>
          <a:prstGeom prst="rect">
            <a:avLst/>
          </a:prstGeom>
          <a:noFill/>
        </p:spPr>
        <p:txBody>
          <a:bodyPr wrap="none" rtlCol="0">
            <a:spAutoFit/>
          </a:bodyPr>
          <a:lstStyle/>
          <a:p>
            <a:r>
              <a:rPr lang="zh-TW" altLang="en-US" sz="1600" dirty="0" smtClean="0"/>
              <a:t>資料來源：</a:t>
            </a:r>
            <a:r>
              <a:rPr lang="en-US" altLang="zh-TW" sz="1600" dirty="0" smtClean="0"/>
              <a:t>TheGlobalEconomy.com, The World Bank</a:t>
            </a:r>
            <a:endParaRPr lang="zh-HK" altLang="en-US" sz="1600" dirty="0"/>
          </a:p>
        </p:txBody>
      </p:sp>
      <p:sp>
        <p:nvSpPr>
          <p:cNvPr id="7" name="內容版面配置區 2"/>
          <p:cNvSpPr txBox="1">
            <a:spLocks/>
          </p:cNvSpPr>
          <p:nvPr/>
        </p:nvSpPr>
        <p:spPr bwMode="gray">
          <a:xfrm>
            <a:off x="588475" y="1020322"/>
            <a:ext cx="8008356" cy="21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zh-TW" altLang="en-US" sz="2000" dirty="0" smtClean="0"/>
              <a:t>香港</a:t>
            </a:r>
            <a:r>
              <a:rPr lang="zh-TW" altLang="en-US" sz="2000" dirty="0"/>
              <a:t>屬外向型經濟，根據</a:t>
            </a:r>
            <a:r>
              <a:rPr lang="en-US" altLang="zh-TW" sz="2000" dirty="0"/>
              <a:t>《</a:t>
            </a:r>
            <a:r>
              <a:rPr lang="zh-TW" altLang="en-US" sz="2000" dirty="0"/>
              <a:t>基本法</a:t>
            </a:r>
            <a:r>
              <a:rPr lang="en-US" altLang="zh-TW" sz="2000" dirty="0"/>
              <a:t>》</a:t>
            </a:r>
            <a:r>
              <a:rPr lang="zh-TW" altLang="en-US" sz="2000" dirty="0"/>
              <a:t>，香港實行自由貿易政策，保障貨物、無形財產和資本的流動自由。</a:t>
            </a:r>
            <a:endParaRPr lang="en-US" altLang="zh-TW" sz="2000" dirty="0"/>
          </a:p>
          <a:p>
            <a:pPr algn="just">
              <a:lnSpc>
                <a:spcPct val="150000"/>
              </a:lnSpc>
            </a:pPr>
            <a:r>
              <a:rPr lang="zh-TW" altLang="en-US" sz="2000" dirty="0">
                <a:latin typeface="+mn-ea"/>
              </a:rPr>
              <a:t>參考下圖，香港的貿易總額（出口價值</a:t>
            </a:r>
            <a:r>
              <a:rPr lang="en-US" altLang="zh-TW" sz="2000" dirty="0">
                <a:latin typeface="+mn-ea"/>
              </a:rPr>
              <a:t>+</a:t>
            </a:r>
            <a:r>
              <a:rPr lang="zh-TW" altLang="en-US" sz="2000" dirty="0">
                <a:latin typeface="+mn-ea"/>
              </a:rPr>
              <a:t>進口價值）過去二十年都是本地生產總值的兩倍或以上。</a:t>
            </a:r>
            <a:endParaRPr lang="zh-HK" altLang="en-US" sz="2000" dirty="0">
              <a:latin typeface="+mn-ea"/>
            </a:endParaRPr>
          </a:p>
          <a:p>
            <a:pPr defTabSz="914400"/>
            <a:endParaRPr lang="zh-HK" altLang="en-US" sz="2200" kern="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228" y="3001396"/>
            <a:ext cx="4686080" cy="31695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049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084983"/>
          </a:xfrm>
        </p:spPr>
        <p:txBody>
          <a:bodyPr>
            <a:normAutofit/>
          </a:bodyPr>
          <a:lstStyle/>
          <a:p>
            <a:r>
              <a:rPr lang="en-US" altLang="zh-TW" dirty="0" smtClean="0"/>
              <a:t>A. </a:t>
            </a:r>
            <a:r>
              <a:rPr lang="zh-TW" altLang="en-US" dirty="0" smtClean="0"/>
              <a:t>開放</a:t>
            </a:r>
            <a:r>
              <a:rPr lang="zh-TW" altLang="en-US" dirty="0"/>
              <a:t>及外向型經濟</a:t>
            </a:r>
            <a:r>
              <a:rPr lang="en-US" altLang="zh-TW" dirty="0"/>
              <a:t/>
            </a:r>
            <a:br>
              <a:rPr lang="en-US" altLang="zh-TW" dirty="0"/>
            </a:br>
            <a:endParaRPr lang="zh-HK" altLang="en-US" dirty="0"/>
          </a:p>
        </p:txBody>
      </p:sp>
      <p:sp>
        <p:nvSpPr>
          <p:cNvPr id="3" name="內容版面配置區 2"/>
          <p:cNvSpPr>
            <a:spLocks noGrp="1"/>
          </p:cNvSpPr>
          <p:nvPr>
            <p:ph idx="1"/>
          </p:nvPr>
        </p:nvSpPr>
        <p:spPr>
          <a:xfrm>
            <a:off x="628650" y="1083685"/>
            <a:ext cx="7886700" cy="732848"/>
          </a:xfrm>
        </p:spPr>
        <p:txBody>
          <a:bodyPr>
            <a:normAutofit/>
          </a:bodyPr>
          <a:lstStyle/>
          <a:p>
            <a:r>
              <a:rPr lang="zh-TW" altLang="en-US" sz="2200" dirty="0" smtClean="0"/>
              <a:t>於</a:t>
            </a:r>
            <a:r>
              <a:rPr lang="en-US" altLang="zh-TW" sz="2200" dirty="0" smtClean="0"/>
              <a:t>2018</a:t>
            </a:r>
            <a:r>
              <a:rPr lang="zh-TW" altLang="en-US" sz="2200" dirty="0" smtClean="0"/>
              <a:t>年，香港為全球第七大商品貿易經濟體系。</a:t>
            </a:r>
            <a:endParaRPr lang="zh-HK" altLang="en-US" sz="2200" dirty="0"/>
          </a:p>
        </p:txBody>
      </p:sp>
      <p:sp>
        <p:nvSpPr>
          <p:cNvPr id="4" name="投影片編號版面配置區 3"/>
          <p:cNvSpPr>
            <a:spLocks noGrp="1"/>
          </p:cNvSpPr>
          <p:nvPr>
            <p:ph type="sldNum" sz="quarter" idx="10"/>
          </p:nvPr>
        </p:nvSpPr>
        <p:spPr/>
        <p:txBody>
          <a:bodyPr/>
          <a:lstStyle/>
          <a:p>
            <a:fld id="{D57F1E4F-1CFF-5643-939E-217C01CDF565}" type="slidenum">
              <a:rPr lang="en-US" smtClean="0"/>
              <a:pPr/>
              <a:t>7</a:t>
            </a:fld>
            <a:endParaRPr lang="en-US" dirty="0"/>
          </a:p>
        </p:txBody>
      </p:sp>
      <p:pic>
        <p:nvPicPr>
          <p:cNvPr id="5" name="圖片 4"/>
          <p:cNvPicPr>
            <a:picLocks noChangeAspect="1"/>
          </p:cNvPicPr>
          <p:nvPr/>
        </p:nvPicPr>
        <p:blipFill>
          <a:blip r:embed="rId2"/>
          <a:stretch>
            <a:fillRect/>
          </a:stretch>
        </p:blipFill>
        <p:spPr>
          <a:xfrm>
            <a:off x="1278630" y="1558629"/>
            <a:ext cx="6736628" cy="4586013"/>
          </a:xfrm>
          <a:prstGeom prst="rect">
            <a:avLst/>
          </a:prstGeom>
        </p:spPr>
      </p:pic>
      <p:sp>
        <p:nvSpPr>
          <p:cNvPr id="6" name="文字方塊 5"/>
          <p:cNvSpPr txBox="1"/>
          <p:nvPr/>
        </p:nvSpPr>
        <p:spPr>
          <a:xfrm>
            <a:off x="5854363" y="6157510"/>
            <a:ext cx="2492991" cy="369332"/>
          </a:xfrm>
          <a:prstGeom prst="rect">
            <a:avLst/>
          </a:prstGeom>
          <a:noFill/>
        </p:spPr>
        <p:txBody>
          <a:bodyPr wrap="none" rtlCol="0">
            <a:spAutoFit/>
          </a:bodyPr>
          <a:lstStyle/>
          <a:p>
            <a:pPr algn="ctr"/>
            <a:r>
              <a:rPr lang="zh-TW" altLang="en-US" dirty="0" smtClean="0"/>
              <a:t>資料來源：</a:t>
            </a:r>
            <a:r>
              <a:rPr lang="zh-TW" altLang="en-US" dirty="0" smtClean="0">
                <a:solidFill>
                  <a:srgbClr val="0000FF"/>
                </a:solidFill>
                <a:hlinkClick r:id="rId3"/>
              </a:rPr>
              <a:t>工業貿易署</a:t>
            </a:r>
            <a:endParaRPr lang="zh-HK" altLang="en-US" dirty="0">
              <a:solidFill>
                <a:srgbClr val="0000FF"/>
              </a:solidFill>
            </a:endParaRPr>
          </a:p>
        </p:txBody>
      </p:sp>
    </p:spTree>
    <p:extLst>
      <p:ext uri="{BB962C8B-B14F-4D97-AF65-F5344CB8AC3E}">
        <p14:creationId xmlns:p14="http://schemas.microsoft.com/office/powerpoint/2010/main" val="53918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2736" y="1450109"/>
            <a:ext cx="7886700" cy="4726854"/>
          </a:xfrm>
        </p:spPr>
        <p:txBody>
          <a:bodyPr>
            <a:normAutofit/>
          </a:bodyPr>
          <a:lstStyle/>
          <a:p>
            <a:r>
              <a:rPr lang="zh-TW" altLang="en-US" sz="2200" dirty="0" smtClean="0"/>
              <a:t>內地是香港商品及服務的主要出口市場</a:t>
            </a:r>
            <a:endParaRPr lang="zh-HK" altLang="en-US" sz="2200" dirty="0"/>
          </a:p>
        </p:txBody>
      </p:sp>
      <p:sp>
        <p:nvSpPr>
          <p:cNvPr id="7" name="投影片編號版面配置區 6"/>
          <p:cNvSpPr>
            <a:spLocks noGrp="1"/>
          </p:cNvSpPr>
          <p:nvPr>
            <p:ph type="sldNum" sz="quarter" idx="10"/>
          </p:nvPr>
        </p:nvSpPr>
        <p:spPr/>
        <p:txBody>
          <a:bodyPr/>
          <a:lstStyle/>
          <a:p>
            <a:fld id="{D57F1E4F-1CFF-5643-939E-217C01CDF565}" type="slidenum">
              <a:rPr lang="en-US" smtClean="0"/>
              <a:pPr/>
              <a:t>8</a:t>
            </a:fld>
            <a:endParaRPr lang="en-US" dirty="0"/>
          </a:p>
        </p:txBody>
      </p:sp>
      <p:pic>
        <p:nvPicPr>
          <p:cNvPr id="4" name="圖片 3"/>
          <p:cNvPicPr>
            <a:picLocks noChangeAspect="1"/>
          </p:cNvPicPr>
          <p:nvPr/>
        </p:nvPicPr>
        <p:blipFill>
          <a:blip r:embed="rId2"/>
          <a:stretch>
            <a:fillRect/>
          </a:stretch>
        </p:blipFill>
        <p:spPr>
          <a:xfrm>
            <a:off x="361030" y="1969019"/>
            <a:ext cx="4478655" cy="3812455"/>
          </a:xfrm>
          <a:prstGeom prst="rect">
            <a:avLst/>
          </a:prstGeom>
        </p:spPr>
      </p:pic>
      <p:pic>
        <p:nvPicPr>
          <p:cNvPr id="5" name="圖片 4"/>
          <p:cNvPicPr>
            <a:picLocks noChangeAspect="1"/>
          </p:cNvPicPr>
          <p:nvPr/>
        </p:nvPicPr>
        <p:blipFill>
          <a:blip r:embed="rId3"/>
          <a:stretch>
            <a:fillRect/>
          </a:stretch>
        </p:blipFill>
        <p:spPr>
          <a:xfrm>
            <a:off x="4698754" y="2020475"/>
            <a:ext cx="4336610" cy="3745747"/>
          </a:xfrm>
          <a:prstGeom prst="rect">
            <a:avLst/>
          </a:prstGeom>
        </p:spPr>
      </p:pic>
      <p:sp>
        <p:nvSpPr>
          <p:cNvPr id="6" name="文字方塊 5"/>
          <p:cNvSpPr txBox="1"/>
          <p:nvPr/>
        </p:nvSpPr>
        <p:spPr>
          <a:xfrm>
            <a:off x="5026869" y="5977787"/>
            <a:ext cx="2954655" cy="369332"/>
          </a:xfrm>
          <a:prstGeom prst="rect">
            <a:avLst/>
          </a:prstGeom>
          <a:noFill/>
        </p:spPr>
        <p:txBody>
          <a:bodyPr wrap="none" rtlCol="0">
            <a:spAutoFit/>
          </a:bodyPr>
          <a:lstStyle/>
          <a:p>
            <a:r>
              <a:rPr lang="zh-TW" altLang="en-US" dirty="0" smtClean="0"/>
              <a:t>資料來源：</a:t>
            </a:r>
            <a:r>
              <a:rPr lang="zh-TW" altLang="en-US" dirty="0" smtClean="0">
                <a:hlinkClick r:id="rId4"/>
              </a:rPr>
              <a:t>香港貿易發展局</a:t>
            </a:r>
            <a:endParaRPr lang="zh-HK" altLang="en-US" dirty="0"/>
          </a:p>
        </p:txBody>
      </p:sp>
      <p:sp>
        <p:nvSpPr>
          <p:cNvPr id="9" name="標題 1"/>
          <p:cNvSpPr>
            <a:spLocks noGrp="1"/>
          </p:cNvSpPr>
          <p:nvPr>
            <p:ph type="title"/>
          </p:nvPr>
        </p:nvSpPr>
        <p:spPr>
          <a:xfrm>
            <a:off x="253497" y="447675"/>
            <a:ext cx="8591739" cy="487363"/>
          </a:xfrm>
        </p:spPr>
        <p:txBody>
          <a:bodyPr>
            <a:normAutofit fontScale="90000"/>
          </a:bodyPr>
          <a:lstStyle/>
          <a:p>
            <a:r>
              <a:rPr lang="en-US" altLang="zh-TW" dirty="0" smtClean="0"/>
              <a:t>B. </a:t>
            </a:r>
            <a:r>
              <a:rPr lang="zh-TW" altLang="en-US" dirty="0" smtClean="0"/>
              <a:t>與</a:t>
            </a:r>
            <a:r>
              <a:rPr lang="zh-TW" altLang="en-US" dirty="0"/>
              <a:t>世界各地（尤其是內地）的經濟發展息息相關</a:t>
            </a:r>
            <a:endParaRPr lang="zh-HK" altLang="en-US" dirty="0"/>
          </a:p>
        </p:txBody>
      </p:sp>
    </p:spTree>
    <p:extLst>
      <p:ext uri="{BB962C8B-B14F-4D97-AF65-F5344CB8AC3E}">
        <p14:creationId xmlns:p14="http://schemas.microsoft.com/office/powerpoint/2010/main" val="106368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3497" y="447675"/>
            <a:ext cx="8591739" cy="487363"/>
          </a:xfrm>
        </p:spPr>
        <p:txBody>
          <a:bodyPr>
            <a:normAutofit fontScale="90000"/>
          </a:bodyPr>
          <a:lstStyle/>
          <a:p>
            <a:r>
              <a:rPr lang="en-US" altLang="zh-TW" dirty="0" smtClean="0"/>
              <a:t>B. </a:t>
            </a:r>
            <a:r>
              <a:rPr lang="zh-TW" altLang="en-US" dirty="0" smtClean="0"/>
              <a:t>與</a:t>
            </a:r>
            <a:r>
              <a:rPr lang="zh-TW" altLang="en-US" dirty="0"/>
              <a:t>世界各地（尤其是內地）的經濟發展息息相關</a:t>
            </a:r>
            <a:endParaRPr lang="zh-HK"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135" y="2005953"/>
            <a:ext cx="4922947" cy="3863675"/>
          </a:xfrm>
        </p:spPr>
      </p:pic>
      <p:sp>
        <p:nvSpPr>
          <p:cNvPr id="3" name="投影片編號版面配置區 2"/>
          <p:cNvSpPr>
            <a:spLocks noGrp="1"/>
          </p:cNvSpPr>
          <p:nvPr>
            <p:ph type="sldNum" sz="quarter" idx="10"/>
          </p:nvPr>
        </p:nvSpPr>
        <p:spPr/>
        <p:txBody>
          <a:bodyPr/>
          <a:lstStyle/>
          <a:p>
            <a:fld id="{D57F1E4F-1CFF-5643-939E-217C01CDF565}" type="slidenum">
              <a:rPr lang="en-US" smtClean="0"/>
              <a:pPr/>
              <a:t>9</a:t>
            </a:fld>
            <a:endParaRPr lang="en-US" dirty="0"/>
          </a:p>
        </p:txBody>
      </p:sp>
      <p:sp>
        <p:nvSpPr>
          <p:cNvPr id="6" name="文字方塊 5"/>
          <p:cNvSpPr txBox="1"/>
          <p:nvPr/>
        </p:nvSpPr>
        <p:spPr>
          <a:xfrm>
            <a:off x="5348861" y="5879823"/>
            <a:ext cx="2492990" cy="369332"/>
          </a:xfrm>
          <a:prstGeom prst="rect">
            <a:avLst/>
          </a:prstGeom>
          <a:noFill/>
        </p:spPr>
        <p:txBody>
          <a:bodyPr wrap="none" rtlCol="0">
            <a:spAutoFit/>
          </a:bodyPr>
          <a:lstStyle/>
          <a:p>
            <a:r>
              <a:rPr lang="zh-TW" altLang="en-US" dirty="0" smtClean="0"/>
              <a:t>資料來源：</a:t>
            </a:r>
            <a:r>
              <a:rPr lang="zh-TW" altLang="en-US" dirty="0" smtClean="0">
                <a:hlinkClick r:id="rId3"/>
              </a:rPr>
              <a:t>工業貿易署</a:t>
            </a:r>
            <a:endParaRPr lang="zh-HK" altLang="en-US" dirty="0"/>
          </a:p>
        </p:txBody>
      </p:sp>
      <p:sp>
        <p:nvSpPr>
          <p:cNvPr id="7" name="內容版面配置區 2"/>
          <p:cNvSpPr txBox="1">
            <a:spLocks/>
          </p:cNvSpPr>
          <p:nvPr/>
        </p:nvSpPr>
        <p:spPr bwMode="gray">
          <a:xfrm>
            <a:off x="740895" y="1422816"/>
            <a:ext cx="7886700" cy="51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r>
              <a:rPr lang="zh-TW" altLang="en-US" sz="2200" dirty="0" smtClean="0"/>
              <a:t>內地</a:t>
            </a:r>
            <a:r>
              <a:rPr lang="zh-TW" altLang="en-US" sz="2200" dirty="0"/>
              <a:t>是</a:t>
            </a:r>
            <a:r>
              <a:rPr lang="zh-TW" altLang="en-US" sz="2200" dirty="0" smtClean="0"/>
              <a:t>香港主要</a:t>
            </a:r>
            <a:r>
              <a:rPr lang="zh-TW" altLang="en-US" sz="2200" dirty="0"/>
              <a:t>的</a:t>
            </a:r>
            <a:r>
              <a:rPr lang="zh-TW" altLang="en-US" sz="2200" dirty="0" smtClean="0"/>
              <a:t>進口</a:t>
            </a:r>
            <a:r>
              <a:rPr lang="zh-TW" altLang="en-US" sz="2200" dirty="0"/>
              <a:t>供應</a:t>
            </a:r>
            <a:r>
              <a:rPr lang="zh-TW" altLang="en-US" sz="2200" dirty="0" smtClean="0"/>
              <a:t>市場</a:t>
            </a:r>
            <a:endParaRPr lang="zh-HK" altLang="en-US" sz="2200" dirty="0"/>
          </a:p>
        </p:txBody>
      </p:sp>
    </p:spTree>
    <p:extLst>
      <p:ext uri="{BB962C8B-B14F-4D97-AF65-F5344CB8AC3E}">
        <p14:creationId xmlns:p14="http://schemas.microsoft.com/office/powerpoint/2010/main" val="41662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CFF"/>
        </a:solidFill>
        <a:ln>
          <a:solidFill>
            <a:srgbClr val="00B0F0"/>
          </a:solidFill>
        </a:ln>
      </a:spPr>
      <a:bodyPr rtlCol="0" anchor="ctr"/>
      <a:lstStyle>
        <a:defPPr algn="just">
          <a:defRPr dirty="0" smtClean="0">
            <a:solidFill>
              <a:srgbClr val="0070C0"/>
            </a:solidFill>
            <a:latin typeface="華康古印體(P)" panose="02010600010101010101" pitchFamily="2" charset="-120"/>
            <a:ea typeface="華康古印體(P)" panose="02010600010101010101" pitchFamily="2" charset="-120"/>
          </a:defRPr>
        </a:defPPr>
      </a:lstStyle>
      <a:style>
        <a:lnRef idx="0">
          <a:scrgbClr r="0" g="0" b="0"/>
        </a:lnRef>
        <a:fillRef idx="0">
          <a:scrgbClr r="0" g="0" b="0"/>
        </a:fillRef>
        <a:effectRef idx="0">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193583"/>
        </a:dk2>
        <a:lt2>
          <a:srgbClr val="C0C0C0"/>
        </a:lt2>
        <a:accent1>
          <a:srgbClr val="E46C22"/>
        </a:accent1>
        <a:accent2>
          <a:srgbClr val="14CAEE"/>
        </a:accent2>
        <a:accent3>
          <a:srgbClr val="FFFFFF"/>
        </a:accent3>
        <a:accent4>
          <a:srgbClr val="000000"/>
        </a:accent4>
        <a:accent5>
          <a:srgbClr val="EFBAAB"/>
        </a:accent5>
        <a:accent6>
          <a:srgbClr val="11B7D8"/>
        </a:accent6>
        <a:hlink>
          <a:srgbClr val="6A6AE2"/>
        </a:hlink>
        <a:folHlink>
          <a:srgbClr val="66A444"/>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66"/>
        </a:dk2>
        <a:lt2>
          <a:srgbClr val="C0C0C0"/>
        </a:lt2>
        <a:accent1>
          <a:srgbClr val="76CA2A"/>
        </a:accent1>
        <a:accent2>
          <a:srgbClr val="E5772D"/>
        </a:accent2>
        <a:accent3>
          <a:srgbClr val="FFFFFF"/>
        </a:accent3>
        <a:accent4>
          <a:srgbClr val="000000"/>
        </a:accent4>
        <a:accent5>
          <a:srgbClr val="BDE1AC"/>
        </a:accent5>
        <a:accent6>
          <a:srgbClr val="CF6B2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730例韩国TG公司图表集合</Template>
  <TotalTime>4566</TotalTime>
  <Words>4229</Words>
  <Application>Microsoft Office PowerPoint</Application>
  <PresentationFormat>On-screen Show (4:3)</PresentationFormat>
  <Paragraphs>352</Paragraphs>
  <Slides>54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微软雅黑</vt:lpstr>
      <vt:lpstr>宋体</vt:lpstr>
      <vt:lpstr>微軟正黑體</vt:lpstr>
      <vt:lpstr>新細明體</vt:lpstr>
      <vt:lpstr>細明體_HKSCS-ExtB</vt:lpstr>
      <vt:lpstr>華康古印體(P)</vt:lpstr>
      <vt:lpstr>華康娃娃體(P)</vt:lpstr>
      <vt:lpstr>Arial</vt:lpstr>
      <vt:lpstr>Calibri</vt:lpstr>
      <vt:lpstr>Cambria Math</vt:lpstr>
      <vt:lpstr>Times New Roman</vt:lpstr>
      <vt:lpstr>Wingdings</vt:lpstr>
      <vt:lpstr>Default Design</vt:lpstr>
      <vt:lpstr>從經濟學角度分析 2019冠狀病毒對香港的影響   </vt:lpstr>
      <vt:lpstr>前言</vt:lpstr>
      <vt:lpstr>第一部分：宏觀經濟學</vt:lpstr>
      <vt:lpstr>疫情對香港經濟有何影響？</vt:lpstr>
      <vt:lpstr>I. 香港經濟有哪些特點?</vt:lpstr>
      <vt:lpstr>A. 開放及外向型經濟 </vt:lpstr>
      <vt:lpstr>A. 開放及外向型經濟 </vt:lpstr>
      <vt:lpstr>B. 與世界各地（尤其是內地）的經濟發展息息相關</vt:lpstr>
      <vt:lpstr>B. 與世界各地（尤其是內地）的經濟發展息息相關</vt:lpstr>
      <vt:lpstr>C. 香港經濟的四個主要行業 </vt:lpstr>
      <vt:lpstr>C. 香港經濟的四個主要行業 </vt:lpstr>
      <vt:lpstr>II. 疫症下世界各地發生甚麼事情? </vt:lpstr>
      <vt:lpstr>II. 疫症下世界各地發生甚麼事情?</vt:lpstr>
      <vt:lpstr>III. 對香港經濟有甚麽影響?有甚麽數據支持?</vt:lpstr>
      <vt:lpstr>III. 對香港經濟有甚麽影響?有甚麽數據支持?</vt:lpstr>
      <vt:lpstr>III. 對香港經濟有甚麽影響?有甚麽數據支持?</vt:lpstr>
      <vt:lpstr>III. 對香港經濟有甚麽影響?可從哪些經濟指標反映?</vt:lpstr>
      <vt:lpstr>III. 對香港經濟有甚麽影響? 本地生產總值</vt:lpstr>
      <vt:lpstr>III. 對香港經濟有甚麽影響? 本地生產總值</vt:lpstr>
      <vt:lpstr>III. 對香港經濟有甚麽影響?  勞工市場 </vt:lpstr>
      <vt:lpstr>III. 對香港經濟有甚麽影響?  勞工市場 </vt:lpstr>
      <vt:lpstr>III. 對香港經濟有甚麽影響?  勞工市場 </vt:lpstr>
      <vt:lpstr>III. 對香港經濟有甚麽影響?  勞工市場 </vt:lpstr>
      <vt:lpstr>III. 對香港經濟有甚麽影響?  勞工市場 </vt:lpstr>
      <vt:lpstr>III. 對香港經濟有甚麽影響?  勞工市場 </vt:lpstr>
      <vt:lpstr>III. 對香港經濟有甚麽影響? 經濟模型分析</vt:lpstr>
      <vt:lpstr>香港政府如何透過財政政策應對經濟困境？ </vt:lpstr>
      <vt:lpstr>香港政府如何透過財政政策應對經濟困境？ </vt:lpstr>
      <vt:lpstr>香港政府如何透過財政政策應對經濟困境？ </vt:lpstr>
      <vt:lpstr>香港政府如何透過財政政策應對經濟困境？ </vt:lpstr>
      <vt:lpstr>香港政府如何透過財政政策應對經濟困境？ </vt:lpstr>
      <vt:lpstr>疫症對經濟的影響：延伸思考點 </vt:lpstr>
      <vt:lpstr>最新資訊：一系列政策支援措施 （2020年4月15日更新）</vt:lpstr>
      <vt:lpstr>第二部分：微觀經濟學</vt:lpstr>
      <vt:lpstr>口罩的供求分析</vt:lpstr>
      <vt:lpstr>口罩的供求分析</vt:lpstr>
      <vt:lpstr>口罩的供求分析</vt:lpstr>
      <vt:lpstr>口罩的供求分析</vt:lpstr>
      <vt:lpstr>口罩的供求分析</vt:lpstr>
      <vt:lpstr>口罩的供求分析</vt:lpstr>
      <vt:lpstr>疫症中的界外效應</vt:lpstr>
      <vt:lpstr>疫症中的界外效應</vt:lpstr>
      <vt:lpstr>疫症中的界外效應</vt:lpstr>
      <vt:lpstr>[教師參考]：理論知識以外 本地口罩生產的延伸思考</vt:lpstr>
      <vt:lpstr>[價值觀教育]：疫症中的界外效應 我們也可出一分力</vt:lpstr>
      <vt:lpstr>[價值觀教育]：疫症與收入不均</vt:lpstr>
      <vt:lpstr>[價值觀教育]：如何避免被「假新聞」誤導?</vt:lpstr>
      <vt:lpstr>相關文章推介</vt:lpstr>
      <vt:lpstr>好書推介</vt:lpstr>
      <vt:lpstr>好書推介</vt:lpstr>
      <vt:lpstr>好書推介</vt:lpstr>
      <vt:lpstr>好書推介</vt:lpstr>
      <vt:lpstr>好書推介</vt:lpstr>
      <vt:lpstr>參考資料</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EDB</dc:creator>
  <cp:lastModifiedBy>CHAN, Hong</cp:lastModifiedBy>
  <cp:revision>505</cp:revision>
  <dcterms:created xsi:type="dcterms:W3CDTF">2020-03-26T06:13:23Z</dcterms:created>
  <dcterms:modified xsi:type="dcterms:W3CDTF">2020-07-09T03:46:35Z</dcterms:modified>
</cp:coreProperties>
</file>